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customXmlProperties+xml" PartName="/customXml/itemProps4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Relationship Id="rId5" Target="docProps/custom.xml" Type="http://schemas.openxmlformats.org/officeDocument/2006/relationships/custom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9"/>
  </p:notesMasterIdLst>
  <p:handoutMasterIdLst>
    <p:handoutMasterId r:id="rId30"/>
  </p:handoutMasterIdLst>
  <p:sldIdLst>
    <p:sldId id="283" r:id="rId6"/>
    <p:sldId id="280" r:id="rId7"/>
    <p:sldId id="281" r:id="rId8"/>
    <p:sldId id="261" r:id="rId9"/>
    <p:sldId id="262" r:id="rId10"/>
    <p:sldId id="263" r:id="rId11"/>
    <p:sldId id="267" r:id="rId12"/>
    <p:sldId id="264" r:id="rId13"/>
    <p:sldId id="266" r:id="rId14"/>
    <p:sldId id="268" r:id="rId15"/>
    <p:sldId id="284" r:id="rId16"/>
    <p:sldId id="295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2" r:id="rId26"/>
    <p:sldId id="294" r:id="rId27"/>
    <p:sldId id="279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707" autoAdjust="0"/>
  </p:normalViewPr>
  <p:slideViewPr>
    <p:cSldViewPr>
      <p:cViewPr>
        <p:scale>
          <a:sx n="77" d="100"/>
          <a:sy n="77" d="100"/>
        </p:scale>
        <p:origin x="-112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../customXml/item1.xml" Type="http://schemas.openxmlformats.org/officeDocument/2006/relationships/customXml"/>
<Relationship Id="rId10" Target="slides/slide5.xml" Type="http://schemas.openxmlformats.org/officeDocument/2006/relationships/slide"/>
<Relationship Id="rId11" Target="slides/slide6.xml" Type="http://schemas.openxmlformats.org/officeDocument/2006/relationships/slide"/>
<Relationship Id="rId12" Target="slides/slide7.xml" Type="http://schemas.openxmlformats.org/officeDocument/2006/relationships/slide"/>
<Relationship Id="rId13" Target="slides/slide8.xml" Type="http://schemas.openxmlformats.org/officeDocument/2006/relationships/slide"/>
<Relationship Id="rId14" Target="slides/slide9.xml" Type="http://schemas.openxmlformats.org/officeDocument/2006/relationships/slide"/>
<Relationship Id="rId15" Target="slides/slide10.xml" Type="http://schemas.openxmlformats.org/officeDocument/2006/relationships/slide"/>
<Relationship Id="rId16" Target="slides/slide11.xml" Type="http://schemas.openxmlformats.org/officeDocument/2006/relationships/slide"/>
<Relationship Id="rId17" Target="slides/slide12.xml" Type="http://schemas.openxmlformats.org/officeDocument/2006/relationships/slide"/>
<Relationship Id="rId18" Target="slides/slide13.xml" Type="http://schemas.openxmlformats.org/officeDocument/2006/relationships/slide"/>
<Relationship Id="rId19" Target="slides/slide14.xml" Type="http://schemas.openxmlformats.org/officeDocument/2006/relationships/slide"/>
<Relationship Id="rId2" Target="../customXml/item2.xml" Type="http://schemas.openxmlformats.org/officeDocument/2006/relationships/customXml"/>
<Relationship Id="rId20" Target="slides/slide15.xml" Type="http://schemas.openxmlformats.org/officeDocument/2006/relationships/slide"/>
<Relationship Id="rId21" Target="slides/slide16.xml" Type="http://schemas.openxmlformats.org/officeDocument/2006/relationships/slide"/>
<Relationship Id="rId22" Target="slides/slide17.xml" Type="http://schemas.openxmlformats.org/officeDocument/2006/relationships/slide"/>
<Relationship Id="rId23" Target="slides/slide18.xml" Type="http://schemas.openxmlformats.org/officeDocument/2006/relationships/slide"/>
<Relationship Id="rId24" Target="slides/slide19.xml" Type="http://schemas.openxmlformats.org/officeDocument/2006/relationships/slide"/>
<Relationship Id="rId25" Target="slides/slide20.xml" Type="http://schemas.openxmlformats.org/officeDocument/2006/relationships/slide"/>
<Relationship Id="rId26" Target="slides/slide21.xml" Type="http://schemas.openxmlformats.org/officeDocument/2006/relationships/slide"/>
<Relationship Id="rId27" Target="slides/slide22.xml" Type="http://schemas.openxmlformats.org/officeDocument/2006/relationships/slide"/>
<Relationship Id="rId28" Target="slides/slide23.xml" Type="http://schemas.openxmlformats.org/officeDocument/2006/relationships/slide"/>
<Relationship Id="rId29" Target="notesMasters/notesMaster1.xml" Type="http://schemas.openxmlformats.org/officeDocument/2006/relationships/notesMaster"/>
<Relationship Id="rId3" Target="../customXml/item3.xml" Type="http://schemas.openxmlformats.org/officeDocument/2006/relationships/customXml"/>
<Relationship Id="rId30" Target="handoutMasters/handoutMaster1.xml" Type="http://schemas.openxmlformats.org/officeDocument/2006/relationships/handoutMaster"/>
<Relationship Id="rId31" Target="presProps.xml" Type="http://schemas.openxmlformats.org/officeDocument/2006/relationships/presProps"/>
<Relationship Id="rId32" Target="viewProps.xml" Type="http://schemas.openxmlformats.org/officeDocument/2006/relationships/viewProps"/>
<Relationship Id="rId33" Target="theme/theme1.xml" Type="http://schemas.openxmlformats.org/officeDocument/2006/relationships/theme"/>
<Relationship Id="rId34" Target="tableStyles.xml" Type="http://schemas.openxmlformats.org/officeDocument/2006/relationships/tableStyles"/>
<Relationship Id="rId36" Target="revisionInfo.xml" Type="http://schemas.microsoft.com/office/2015/10/relationships/revisionInfo"/>
<Relationship Id="rId4" Target="../customXml/item4.xml" Type="http://schemas.openxmlformats.org/officeDocument/2006/relationships/customXml"/>
<Relationship Id="rId5" Target="slideMasters/slideMaster1.xml" Type="http://schemas.openxmlformats.org/officeDocument/2006/relationships/slideMaster"/>
<Relationship Id="rId6" Target="slides/slide1.xml" Type="http://schemas.openxmlformats.org/officeDocument/2006/relationships/slide"/>
<Relationship Id="rId7" Target="slides/slide2.xml" Type="http://schemas.openxmlformats.org/officeDocument/2006/relationships/slide"/>
<Relationship Id="rId8" Target="slides/slide3.xml" Type="http://schemas.openxmlformats.org/officeDocument/2006/relationships/slide"/>
<Relationship Id="rId9" Target="slides/slide4.xml" Type="http://schemas.openxmlformats.org/officeDocument/2006/relationships/slide"/>
</Relationships>

</file>

<file path=ppt/handoutMasters/_rels/handoutMaster1.xml.rels><?xml version="1.0" encoding="UTF-8" standalone="no"?>
<Relationships xmlns="http://schemas.openxmlformats.org/package/2006/relationships">
<Relationship Id="rId1" Target="../theme/theme3.xml" Type="http://schemas.openxmlformats.org/officeDocument/2006/relationships/theme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B5A34-2865-4AF3-B5B0-85B8120DCBA9}" type="datetimeFigureOut">
              <a:rPr lang="nl-BE" smtClean="0"/>
              <a:t>12/06/2017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4C0B-3A26-4EF7-B61A-F0CC66BFD7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15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805F-2861-4242-B1B9-7DCD15B5E7CC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2312-7486-4C34-B2E6-A94A589381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1.jpeg" Type="http://schemas.openxmlformats.org/officeDocument/2006/relationships/image"/>
<Relationship Id="rId3" Target="../media/image2.png" Type="http://schemas.openxmlformats.org/officeDocument/2006/relationships/image"/>
<Relationship Id="rId4" Target="../media/image3.png" Type="http://schemas.openxmlformats.org/officeDocument/2006/relationships/image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4.jpeg" Type="http://schemas.openxmlformats.org/officeDocument/2006/relationships/image"/>
<Relationship Id="rId3" Target="../media/image5.jpeg" Type="http://schemas.openxmlformats.org/officeDocument/2006/relationships/image"/>
<Relationship Id="rId4" Target="../media/image6.jpeg" Type="http://schemas.openxmlformats.org/officeDocument/2006/relationships/image"/>
<Relationship Id="rId5" Target="../media/image7.jpeg" Type="http://schemas.openxmlformats.org/officeDocument/2006/relationships/image"/>
<Relationship Id="rId6" Target="../media/image3.png" Type="http://schemas.openxmlformats.org/officeDocument/2006/relationships/image"/>
<Relationship Id="rId7" Target="../media/image8.jpeg" Type="http://schemas.openxmlformats.org/officeDocument/2006/relationships/image"/>
<Relationship Id="rId8" Target="../media/image9.jpeg" Type="http://schemas.openxmlformats.org/officeDocument/2006/relationships/image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png" Type="http://schemas.openxmlformats.org/officeDocument/2006/relationships/image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10.jpeg" Type="http://schemas.openxmlformats.org/officeDocument/2006/relationships/image"/>
<Relationship Id="rId3" Target="../media/image3.png" Type="http://schemas.openxmlformats.org/officeDocument/2006/relationships/image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11.jpeg" Type="http://schemas.openxmlformats.org/officeDocument/2006/relationships/image"/>
<Relationship Id="rId3" Target="../media/image12.png" Type="http://schemas.openxmlformats.org/officeDocument/2006/relationships/image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091123VVSG225.jpg"/>
          <p:cNvPicPr>
            <a:picLocks noChangeAspect="1"/>
          </p:cNvPicPr>
          <p:nvPr userDrawn="1"/>
        </p:nvPicPr>
        <p:blipFill>
          <a:blip r:embed="rId2" cstate="print"/>
          <a:srcRect l="18920" r="22972"/>
          <a:stretch>
            <a:fillRect/>
          </a:stretch>
        </p:blipFill>
        <p:spPr>
          <a:xfrm>
            <a:off x="0" y="2714621"/>
            <a:ext cx="3071802" cy="3500462"/>
          </a:xfrm>
          <a:prstGeom prst="rect">
            <a:avLst/>
          </a:prstGeom>
        </p:spPr>
      </p:pic>
      <p:pic>
        <p:nvPicPr>
          <p:cNvPr id="6" name="Afbeelding 5" descr="VVSG_op_ppt_titelslide.png"/>
          <p:cNvPicPr>
            <a:picLocks noChangeAspect="1"/>
          </p:cNvPicPr>
          <p:nvPr/>
        </p:nvPicPr>
        <p:blipFill>
          <a:blip r:embed="rId3" cstate="print"/>
          <a:srcRect l="33594" b="2000"/>
          <a:stretch>
            <a:fillRect/>
          </a:stretch>
        </p:blipFill>
        <p:spPr>
          <a:xfrm>
            <a:off x="3071802" y="2714620"/>
            <a:ext cx="6072198" cy="35004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2332044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3316284" y="5402268"/>
            <a:ext cx="5381640" cy="5381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2" name="Afbeelding 11" descr="VVSG_l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357422" y="2714620"/>
            <a:ext cx="714380" cy="350046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8E7019EE-7D3C-4599-BA02-079496DAF380}" type="datetime1">
              <a:rPr lang="nl-NL" smtClean="0"/>
              <a:t>12-6-2017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D3011FA2-2E65-43C2-B82D-F321025B72A5}" type="datetime1">
              <a:rPr lang="nl-NL" smtClean="0"/>
              <a:t>12-6-2017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 lIns="0" tIns="0" rIns="0" bIns="0"/>
          <a:lstStyle>
            <a:lvl1pPr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FB6EEB0C-8E66-4A1D-A8F8-2F5B30BD7178}" type="datetime1">
              <a:rPr lang="nl-NL" smtClean="0"/>
              <a:t>12-6-2017</a:t>
            </a:fld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091123VVSG064.jpg"/>
          <p:cNvPicPr>
            <a:picLocks noChangeAspect="1"/>
          </p:cNvPicPr>
          <p:nvPr userDrawn="1"/>
        </p:nvPicPr>
        <p:blipFill>
          <a:blip r:embed="rId2" cstate="print"/>
          <a:srcRect l="18017" t="8108" r="22524" b="2703"/>
          <a:stretch>
            <a:fillRect/>
          </a:stretch>
        </p:blipFill>
        <p:spPr>
          <a:xfrm>
            <a:off x="428596" y="3429000"/>
            <a:ext cx="2357454" cy="2357454"/>
          </a:xfrm>
          <a:prstGeom prst="rect">
            <a:avLst/>
          </a:prstGeom>
        </p:spPr>
      </p:pic>
      <p:pic>
        <p:nvPicPr>
          <p:cNvPr id="27" name="Afbeelding 26" descr="091123VVSG308.jpg"/>
          <p:cNvPicPr>
            <a:picLocks noChangeAspect="1"/>
          </p:cNvPicPr>
          <p:nvPr userDrawn="1"/>
        </p:nvPicPr>
        <p:blipFill>
          <a:blip r:embed="rId3" cstate="print"/>
          <a:srcRect l="29297" r="26260"/>
          <a:stretch>
            <a:fillRect/>
          </a:stretch>
        </p:blipFill>
        <p:spPr>
          <a:xfrm>
            <a:off x="7572396" y="3429000"/>
            <a:ext cx="1571604" cy="2357454"/>
          </a:xfrm>
          <a:prstGeom prst="rect">
            <a:avLst/>
          </a:prstGeom>
        </p:spPr>
      </p:pic>
      <p:pic>
        <p:nvPicPr>
          <p:cNvPr id="26" name="Afbeelding 25" descr="091029Lommel328.jpg"/>
          <p:cNvPicPr>
            <a:picLocks noChangeAspect="1"/>
          </p:cNvPicPr>
          <p:nvPr userDrawn="1"/>
        </p:nvPicPr>
        <p:blipFill>
          <a:blip r:embed="rId4" cstate="print"/>
          <a:srcRect l="43011" t="19531" r="26398" b="14631"/>
          <a:stretch>
            <a:fillRect/>
          </a:stretch>
        </p:blipFill>
        <p:spPr>
          <a:xfrm>
            <a:off x="0" y="1071546"/>
            <a:ext cx="1643010" cy="2357454"/>
          </a:xfrm>
          <a:prstGeom prst="rect">
            <a:avLst/>
          </a:prstGeom>
        </p:spPr>
      </p:pic>
      <p:pic>
        <p:nvPicPr>
          <p:cNvPr id="25" name="Afbeelding 24" descr="091029Lommel157.jpg"/>
          <p:cNvPicPr>
            <a:picLocks noChangeAspect="1"/>
          </p:cNvPicPr>
          <p:nvPr userDrawn="1"/>
        </p:nvPicPr>
        <p:blipFill>
          <a:blip r:embed="rId5" cstate="print"/>
          <a:srcRect l="14141" r="17172"/>
          <a:stretch>
            <a:fillRect/>
          </a:stretch>
        </p:blipFill>
        <p:spPr>
          <a:xfrm>
            <a:off x="2786050" y="1071546"/>
            <a:ext cx="2428892" cy="235745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6430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VVSG_lo_RG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51474" y="2422524"/>
            <a:ext cx="792162" cy="792162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12144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52149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47863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4572008"/>
            <a:ext cx="428596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 userDrawn="1"/>
        </p:nvSpPr>
        <p:spPr>
          <a:xfrm>
            <a:off x="428596" y="4572008"/>
            <a:ext cx="428596" cy="1214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2786050" y="4572008"/>
            <a:ext cx="1143008" cy="1214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6357950" y="3429000"/>
            <a:ext cx="1214446" cy="1214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7572396" y="3429000"/>
            <a:ext cx="428628" cy="1214446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6896" y="6299208"/>
            <a:ext cx="5561028" cy="358775"/>
          </a:xfrm>
        </p:spPr>
        <p:txBody>
          <a:bodyPr lIns="0" tIns="0" rIns="0" bIns="0"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36896" y="5761044"/>
            <a:ext cx="5561028" cy="53816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Afbeelding 6" descr="091029Lommel058.jpg"/>
          <p:cNvPicPr>
            <a:picLocks noChangeAspect="1"/>
          </p:cNvPicPr>
          <p:nvPr userDrawn="1"/>
        </p:nvPicPr>
        <p:blipFill>
          <a:blip r:embed="rId7" cstate="print"/>
          <a:srcRect l="24000" r="7999" b="999"/>
          <a:stretch>
            <a:fillRect/>
          </a:stretch>
        </p:blipFill>
        <p:spPr>
          <a:xfrm>
            <a:off x="3929058" y="3429000"/>
            <a:ext cx="2428892" cy="2357454"/>
          </a:xfrm>
          <a:prstGeom prst="rect">
            <a:avLst/>
          </a:prstGeom>
        </p:spPr>
      </p:pic>
      <p:pic>
        <p:nvPicPr>
          <p:cNvPr id="8" name="Afbeelding 7" descr="091029Lommel346-79.jpg"/>
          <p:cNvPicPr>
            <a:picLocks noChangeAspect="1"/>
          </p:cNvPicPr>
          <p:nvPr userDrawn="1"/>
        </p:nvPicPr>
        <p:blipFill>
          <a:blip r:embed="rId8" cstate="print"/>
          <a:srcRect l="26000" t="999" r="7999"/>
          <a:stretch>
            <a:fillRect/>
          </a:stretch>
        </p:blipFill>
        <p:spPr>
          <a:xfrm>
            <a:off x="6357950" y="1071546"/>
            <a:ext cx="2357454" cy="235745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8715404" y="1071546"/>
            <a:ext cx="428596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8286776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1388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6" name="Afbeelding 25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C90157CB-87F7-4D23-9A77-57CF0A5DD80C}" type="datetime1">
              <a:rPr lang="nl-NL" smtClean="0"/>
              <a:t>12-6-2017</a:t>
            </a:fld>
            <a:endParaRPr lang="nl-NL" dirty="0"/>
          </a:p>
        </p:txBody>
      </p:sp>
      <p:pic>
        <p:nvPicPr>
          <p:cNvPr id="16" name="Afbeelding 15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3284"/>
            <a:ext cx="3935412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1388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1388" y="2173284"/>
            <a:ext cx="3935412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A15A756B-787A-48A6-9569-5B7E268150C2}" type="datetime1">
              <a:rPr lang="nl-NL" smtClean="0"/>
              <a:t>12-6-2017</a:t>
            </a:fld>
            <a:endParaRPr lang="nl-NL" dirty="0"/>
          </a:p>
        </p:txBody>
      </p:sp>
      <p:pic>
        <p:nvPicPr>
          <p:cNvPr id="18" name="Afbeelding 1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247BD876-7DDC-4C63-B81E-CBAE81486B53}" type="datetime1">
              <a:rPr lang="nl-NL" smtClean="0"/>
              <a:t>12-6-2017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4" name="Tekstvak 23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30EF3A5A-3475-4F39-BAD9-20D7286C7FA7}" type="datetime1">
              <a:rPr lang="nl-NL" smtClean="0"/>
              <a:t>12-6-2017</a:t>
            </a:fld>
            <a:endParaRPr lang="nl-NL" dirty="0"/>
          </a:p>
        </p:txBody>
      </p:sp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091123VVSG092-2.jpg"/>
          <p:cNvPicPr>
            <a:picLocks noChangeAspect="1"/>
          </p:cNvPicPr>
          <p:nvPr userDrawn="1"/>
        </p:nvPicPr>
        <p:blipFill>
          <a:blip r:embed="rId2" cstate="print"/>
          <a:srcRect l="18930" t="4749" r="29662" b="14008"/>
          <a:stretch>
            <a:fillRect/>
          </a:stretch>
        </p:blipFill>
        <p:spPr>
          <a:xfrm>
            <a:off x="0" y="2357431"/>
            <a:ext cx="2000232" cy="21252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9344" y="2711448"/>
            <a:ext cx="6099192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19344" y="2352672"/>
            <a:ext cx="6099193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30" name="Afbeelding 29" descr="VVSG_l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BE1B695C-8889-41EA-B59B-2B2FB3636DEE}" type="datetime1">
              <a:rPr lang="nl-NL" smtClean="0"/>
              <a:t>12-6-2017</a:t>
            </a:fld>
            <a:endParaRPr lang="nl-NL" dirty="0"/>
          </a:p>
        </p:txBody>
      </p:sp>
      <p:pic>
        <p:nvPicPr>
          <p:cNvPr id="15" name="Afbeelding 14" descr="VVSG_l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7" name="Tekstvak 16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928662" y="2357430"/>
            <a:ext cx="1071570" cy="42862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928662" y="1928802"/>
            <a:ext cx="1071570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091029Lommel228.jpg"/>
          <p:cNvPicPr>
            <a:picLocks noChangeAspect="1"/>
          </p:cNvPicPr>
          <p:nvPr userDrawn="1"/>
        </p:nvPicPr>
        <p:blipFill>
          <a:blip r:embed="rId2" cstate="print"/>
          <a:srcRect l="36751" r="26496"/>
          <a:stretch>
            <a:fillRect/>
          </a:stretch>
        </p:blipFill>
        <p:spPr>
          <a:xfrm>
            <a:off x="0" y="642142"/>
            <a:ext cx="3071802" cy="5573716"/>
          </a:xfrm>
          <a:prstGeom prst="rect">
            <a:avLst/>
          </a:prstGeom>
        </p:spPr>
      </p:pic>
      <p:pic>
        <p:nvPicPr>
          <p:cNvPr id="5" name="Afbeelding 4" descr="VVSG_op_ppt_dankslide.png"/>
          <p:cNvPicPr>
            <a:picLocks noChangeAspect="1"/>
          </p:cNvPicPr>
          <p:nvPr/>
        </p:nvPicPr>
        <p:blipFill>
          <a:blip r:embed="rId3" cstate="print"/>
          <a:srcRect l="33594" b="1267"/>
          <a:stretch>
            <a:fillRect/>
          </a:stretch>
        </p:blipFill>
        <p:spPr>
          <a:xfrm>
            <a:off x="3071802" y="649800"/>
            <a:ext cx="6072198" cy="5565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060" y="2532060"/>
            <a:ext cx="5202252" cy="2511432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75060" y="5222880"/>
            <a:ext cx="5202252" cy="5381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2357422" y="642918"/>
            <a:ext cx="714380" cy="5572164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6076" y="379404"/>
            <a:ext cx="8251848" cy="10763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6076" y="1635120"/>
            <a:ext cx="8251848" cy="4484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fld id="{7AD0295C-295C-423C-A62A-A3EBDEF282FC}" type="datetime1">
              <a:rPr lang="nl-NL" smtClean="0"/>
              <a:t>12-6-2017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4000" y="6534873"/>
            <a:ext cx="45975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PPP Selab 28/04/2017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3"/>
            <a:ext cx="396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 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/Relationships>

</file>

<file path=ppt/slides/_rels/slide10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1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4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5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6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7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8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9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20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21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2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mailto:karel@hubau.be" TargetMode="External" Type="http://schemas.openxmlformats.org/officeDocument/2006/relationships/hyperlink"/>
<Relationship Id="rId3" Target="mailto:Ann.jughmans@vvsg.be" TargetMode="External" Type="http://schemas.openxmlformats.org/officeDocument/2006/relationships/hyperlink"/>
<Relationship Id="rId4" Target="mailto:Fabio.Contipelli@vvsg.be" TargetMode="External" Type="http://schemas.openxmlformats.org/officeDocument/2006/relationships/hyperlink"/>
</Relationships>

</file>

<file path=ppt/slides/_rels/slide2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3.png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4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5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6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7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8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9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304959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EE3311"/>
              </a:buClr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‘</a:t>
            </a:r>
            <a:r>
              <a:rPr lang="nl-NL" i="1" dirty="0"/>
              <a:t>Van PWA naar wijk-werken</a:t>
            </a:r>
            <a:r>
              <a:rPr lang="nl-NL" dirty="0"/>
              <a:t>’ </a:t>
            </a:r>
            <a:br>
              <a:rPr lang="nl-NL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sz="1800" dirty="0"/>
              <a:t>Vlaams Platform PWA-PWA/DCO</a:t>
            </a:r>
            <a:br>
              <a:rPr lang="nl-NL" sz="1800" dirty="0"/>
            </a:br>
            <a:r>
              <a:rPr lang="nl-NL" sz="1800" dirty="0"/>
              <a:t>VVSG</a:t>
            </a:r>
            <a:br>
              <a:rPr lang="nl-NL" sz="1800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sz="2700" dirty="0">
                <a:solidFill>
                  <a:srgbClr val="773388"/>
                </a:solidFill>
                <a:ea typeface="+mn-ea"/>
                <a:cs typeface="+mn-cs"/>
              </a:rPr>
              <a:t>Juni 2017</a:t>
            </a:r>
            <a:r>
              <a:rPr lang="nl-NL" sz="1600" b="0" u="sng" dirty="0">
                <a:solidFill>
                  <a:srgbClr val="773388"/>
                </a:solidFill>
                <a:ea typeface="+mn-ea"/>
                <a:cs typeface="+mn-cs"/>
              </a:rPr>
              <a:t/>
            </a:r>
            <a:br>
              <a:rPr lang="nl-NL" sz="1600" b="0" u="sng" dirty="0">
                <a:solidFill>
                  <a:srgbClr val="773388"/>
                </a:solidFill>
                <a:ea typeface="+mn-ea"/>
                <a:cs typeface="+mn-cs"/>
              </a:rPr>
            </a:br>
            <a:r>
              <a:rPr lang="nl-NL" sz="2200" dirty="0"/>
              <a:t/>
            </a:r>
            <a:br>
              <a:rPr lang="nl-NL" sz="2200" dirty="0"/>
            </a:br>
            <a:endParaRPr lang="nl-NL" sz="2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5402268"/>
            <a:ext cx="5237624" cy="53816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>
                <a:solidFill>
                  <a:srgbClr val="773388"/>
                </a:solidFill>
                <a:ea typeface="+mj-ea"/>
                <a:cs typeface="+mj-cs"/>
              </a:rPr>
              <a:t>				</a:t>
            </a:r>
          </a:p>
          <a:p>
            <a:pPr algn="ctr"/>
            <a:r>
              <a:rPr lang="nl-NL" sz="1600" b="1" dirty="0" smtClean="0">
                <a:solidFill>
                  <a:srgbClr val="FF0000"/>
                </a:solidFill>
                <a:ea typeface="+mj-ea"/>
                <a:cs typeface="+mj-cs"/>
              </a:rPr>
              <a:t>                  Versie  </a:t>
            </a:r>
            <a:r>
              <a:rPr lang="nl-NL" sz="1600" b="1" dirty="0">
                <a:solidFill>
                  <a:srgbClr val="FF0000"/>
                </a:solidFill>
                <a:ea typeface="+mj-ea"/>
                <a:cs typeface="+mj-cs"/>
              </a:rPr>
              <a:t>6/6/2017	</a:t>
            </a:r>
            <a:endParaRPr lang="nl-N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2.1. Minimaal 60.000 inwoners</a:t>
            </a:r>
          </a:p>
          <a:p>
            <a:pPr lvl="1"/>
            <a:r>
              <a:rPr lang="nl-BE" dirty="0"/>
              <a:t>In natura: 0,8 VTE </a:t>
            </a:r>
            <a:r>
              <a:rPr lang="nl-BE" dirty="0" err="1"/>
              <a:t>t.b.s.</a:t>
            </a:r>
            <a:r>
              <a:rPr lang="nl-BE" dirty="0"/>
              <a:t> uit VDAB </a:t>
            </a:r>
            <a:r>
              <a:rPr lang="nl-BE" sz="1800" dirty="0"/>
              <a:t>(prioritair voormalige PWA-beambte)</a:t>
            </a:r>
            <a:br>
              <a:rPr lang="nl-BE" sz="1800" dirty="0"/>
            </a:br>
            <a:endParaRPr lang="nl-BE" sz="1800" dirty="0"/>
          </a:p>
          <a:p>
            <a:pPr lvl="1"/>
            <a:r>
              <a:rPr lang="nl-BE" dirty="0"/>
              <a:t>Variabele inkomst </a:t>
            </a:r>
          </a:p>
          <a:p>
            <a:pPr lvl="2"/>
            <a:r>
              <a:rPr lang="nl-BE" dirty="0"/>
              <a:t>Tussen </a:t>
            </a:r>
            <a:r>
              <a:rPr lang="nl-BE"/>
              <a:t>@</a:t>
            </a:r>
            <a:r>
              <a:rPr lang="nl-BE" smtClean="0"/>
              <a:t>1,15 </a:t>
            </a:r>
            <a:r>
              <a:rPr lang="nl-BE" dirty="0"/>
              <a:t>en @ 2,65 euro/Wijk-werkuur, afhankelijk van prijs per cheque (gebruikerskost)</a:t>
            </a:r>
          </a:p>
          <a:p>
            <a:pPr lvl="2"/>
            <a:endParaRPr lang="nl-BE" dirty="0"/>
          </a:p>
          <a:p>
            <a:pPr lvl="2"/>
            <a:r>
              <a:rPr lang="nl-BE" dirty="0"/>
              <a:t>Noot: verzekeringskost </a:t>
            </a:r>
            <a:r>
              <a:rPr lang="nl-BE" dirty="0" err="1"/>
              <a:t>Wijk-werker</a:t>
            </a:r>
            <a:r>
              <a:rPr lang="nl-BE" dirty="0"/>
              <a:t>: gedragen door VDAB</a:t>
            </a:r>
          </a:p>
          <a:p>
            <a:pPr lvl="2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10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28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68480"/>
          </a:xfrm>
        </p:spPr>
        <p:txBody>
          <a:bodyPr>
            <a:normAutofit/>
          </a:bodyPr>
          <a:lstStyle/>
          <a:p>
            <a:r>
              <a:rPr lang="nl-BE" dirty="0"/>
              <a:t>2.2. PWA-cijfers 2016 in het vaderland (pro memorie)</a:t>
            </a:r>
          </a:p>
          <a:p>
            <a:pPr lvl="2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11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63849"/>
              </p:ext>
            </p:extLst>
          </p:nvPr>
        </p:nvGraphicFramePr>
        <p:xfrm>
          <a:off x="611560" y="2060848"/>
          <a:ext cx="8086364" cy="1213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902879975"/>
                    </a:ext>
                  </a:extLst>
                </a:gridCol>
                <a:gridCol w="1157495">
                  <a:extLst>
                    <a:ext uri="{9D8B030D-6E8A-4147-A177-3AD203B41FA5}">
                      <a16:colId xmlns="" xmlns:a16="http://schemas.microsoft.com/office/drawing/2014/main" val="2090535557"/>
                    </a:ext>
                  </a:extLst>
                </a:gridCol>
                <a:gridCol w="1157495">
                  <a:extLst>
                    <a:ext uri="{9D8B030D-6E8A-4147-A177-3AD203B41FA5}">
                      <a16:colId xmlns="" xmlns:a16="http://schemas.microsoft.com/office/drawing/2014/main" val="257131875"/>
                    </a:ext>
                  </a:extLst>
                </a:gridCol>
                <a:gridCol w="1157495">
                  <a:extLst>
                    <a:ext uri="{9D8B030D-6E8A-4147-A177-3AD203B41FA5}">
                      <a16:colId xmlns="" xmlns:a16="http://schemas.microsoft.com/office/drawing/2014/main" val="2277130978"/>
                    </a:ext>
                  </a:extLst>
                </a:gridCol>
                <a:gridCol w="1157495">
                  <a:extLst>
                    <a:ext uri="{9D8B030D-6E8A-4147-A177-3AD203B41FA5}">
                      <a16:colId xmlns="" xmlns:a16="http://schemas.microsoft.com/office/drawing/2014/main" val="117240725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 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</a:rPr>
                        <a:t>Vlaams Gewest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u="none" strike="noStrike" dirty="0">
                          <a:effectLst/>
                        </a:rPr>
                        <a:t>Waals Gewest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u="none" strike="noStrike" dirty="0">
                          <a:effectLst/>
                        </a:rPr>
                        <a:t>Brussels Gewest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u="none" strike="noStrike">
                          <a:effectLst/>
                        </a:rPr>
                        <a:t>Land</a:t>
                      </a:r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26125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u="none" strike="noStrike">
                          <a:effectLst/>
                        </a:rPr>
                        <a:t>Totaal aantal verkochte PWA-cheques in 2016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b="1" u="none" strike="noStrike" dirty="0">
                          <a:effectLst/>
                        </a:rPr>
                        <a:t>2 900 570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>
                          <a:effectLst/>
                        </a:rPr>
                        <a:t>3 311 980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 dirty="0">
                          <a:effectLst/>
                        </a:rPr>
                        <a:t>1 037 175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 dirty="0">
                          <a:effectLst/>
                        </a:rPr>
                        <a:t>7 249 725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85807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u="none" strike="noStrike">
                          <a:effectLst/>
                        </a:rPr>
                        <a:t>Aantal inwoners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b="1" u="none" strike="noStrike" dirty="0">
                          <a:effectLst/>
                        </a:rPr>
                        <a:t>6 477 804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>
                          <a:effectLst/>
                        </a:rPr>
                        <a:t>3 602 216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>
                          <a:effectLst/>
                        </a:rPr>
                        <a:t>1 187 890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 dirty="0">
                          <a:effectLst/>
                        </a:rPr>
                        <a:t>11 267 910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298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nl-BE" sz="1100" u="none" strike="noStrike" dirty="0">
                          <a:effectLst/>
                        </a:rPr>
                        <a:t>Ingeschat aantal PWA-cheques per 60 000 inwoners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b="1" u="none" strike="noStrike" dirty="0">
                          <a:effectLst/>
                        </a:rPr>
                        <a:t>         26 866 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u="none" strike="noStrike" dirty="0">
                          <a:effectLst/>
                        </a:rPr>
                        <a:t>         55 166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u="none" strike="noStrike" dirty="0">
                          <a:effectLst/>
                        </a:rPr>
                        <a:t>         52 387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 dirty="0">
                          <a:effectLst/>
                        </a:rPr>
                        <a:t>       38 604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50838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100" u="none" strike="noStrike" dirty="0">
                          <a:effectLst/>
                        </a:rPr>
                        <a:t>Ingeschat aantal PWA-cheques per 70 000 inwoners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b="1" u="none" strike="noStrike" dirty="0">
                          <a:effectLst/>
                        </a:rPr>
                        <a:t>         </a:t>
                      </a:r>
                      <a:r>
                        <a:rPr lang="nl-B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31 344 </a:t>
                      </a:r>
                      <a:endParaRPr lang="nl-B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u="none" strike="noStrike" dirty="0">
                          <a:effectLst/>
                        </a:rPr>
                        <a:t>         64 360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l-BE" sz="1600" u="none" strike="noStrike" dirty="0">
                          <a:effectLst/>
                        </a:rPr>
                        <a:t>         61 119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nl-BE" sz="1600" u="none" strike="noStrike" dirty="0">
                          <a:effectLst/>
                        </a:rPr>
                        <a:t>       45 038 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9332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4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Verkochte PWA-cheques 2016</a:t>
            </a:r>
            <a:br>
              <a:rPr lang="nl-BE" dirty="0" smtClean="0"/>
            </a:br>
            <a:r>
              <a:rPr lang="nl-BE" dirty="0" smtClean="0"/>
              <a:t>‘</a:t>
            </a:r>
            <a:r>
              <a:rPr lang="nl-BE" dirty="0" err="1" smtClean="0"/>
              <a:t>Interwaas</a:t>
            </a:r>
            <a:r>
              <a:rPr lang="nl-BE" dirty="0" smtClean="0"/>
              <a:t>’ en ‘Scheldeland’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12</a:t>
            </a:fld>
            <a:r>
              <a:rPr lang="nl-NL" smtClean="0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B6EEB0C-8E66-4A1D-A8F8-2F5B30BD717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83217"/>
              </p:ext>
            </p:extLst>
          </p:nvPr>
        </p:nvGraphicFramePr>
        <p:xfrm>
          <a:off x="446090" y="4437112"/>
          <a:ext cx="8251821" cy="131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774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  <a:gridCol w="524619"/>
              </a:tblGrid>
              <a:tr h="163944">
                <a:tc>
                  <a:txBody>
                    <a:bodyPr/>
                    <a:lstStyle/>
                    <a:p>
                      <a:pPr algn="l" fontAlgn="ctr"/>
                      <a:r>
                        <a:rPr lang="nl-BE" sz="900" u="none" strike="noStrike">
                          <a:effectLst/>
                        </a:rPr>
                        <a:t>Gemeente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201601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201602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201603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201604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201605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201606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201607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201608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201611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201612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>
                          <a:effectLst/>
                        </a:rPr>
                        <a:t>Totaal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42006 DENDERMONDE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180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469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477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709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380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355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269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4.527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42008 HAMME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370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1.880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1.325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1.325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625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1.791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742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1.507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922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928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1.170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820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13.405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42010 LAARNE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720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698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1.003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733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1.055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459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334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970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1.351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579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662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9.114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42025 WETTEREN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201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310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432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574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826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466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201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441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364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391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376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115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4.697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42026 WICHELEN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162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613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433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392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690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459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510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280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340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750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245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240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5.114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42028 ZELE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140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247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370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383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595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90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440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260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269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3.484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  <a:tr h="163944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>
                          <a:effectLst/>
                        </a:rPr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1.941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3.780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3.508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3.883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3.734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5.075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2.382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3.467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3.586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4.000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2.908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>
                          <a:effectLst/>
                        </a:rPr>
                        <a:t>2.077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u="none" strike="noStrike" dirty="0">
                          <a:effectLst/>
                        </a:rPr>
                        <a:t>40.341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b"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08170"/>
              </p:ext>
            </p:extLst>
          </p:nvPr>
        </p:nvGraphicFramePr>
        <p:xfrm>
          <a:off x="446089" y="1700808"/>
          <a:ext cx="8251822" cy="2287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229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  <a:gridCol w="531661"/>
              </a:tblGrid>
              <a:tr h="16614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u="none" strike="noStrike">
                          <a:effectLst/>
                        </a:rPr>
                        <a:t>Gemeente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201601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201602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201603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201604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201605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201606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201607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201608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201609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201610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201611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201612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effectLst/>
                        </a:rPr>
                        <a:t>Totaal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ctr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46003 BEVEREN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1.320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1.381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3.456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1.483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1.571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2.152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704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1.835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2.601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1.705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1.914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1.858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21.980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46013 KRUIBEKE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1.575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565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871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1.639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485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365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569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238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352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335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8.504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46014 LOKEREN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2.127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780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1.619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2.348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2.938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1.229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1.859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826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2.227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1.135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1.447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20.029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46020 ST-GILLIS-WAAS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1.965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544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217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2.110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612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580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3.440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455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11.858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46021 ST-NIKLAAS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2.903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5.754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2.266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2.946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5.700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3.014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2.488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1.127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4.647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3.365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2.237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3.147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39.594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46024 STEKENE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2.446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460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1.018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524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350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566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1.144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634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1.380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11.040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46025 TEMSE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1.247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1.034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2.729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1.424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1.189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1.306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2.251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1.406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2.459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803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18.142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44045 MOERBEKE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770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137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427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134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382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97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413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2.733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42023 WAASMUNSTER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870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781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219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626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768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510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1.098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357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6.479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11056 ZWIJNDRECHT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715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750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451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840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911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330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349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404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495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882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1.414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7.731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  <a:tr h="166144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13.225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14.734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12.615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13.396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15.790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10.782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11.213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8.127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13.460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11.058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11.490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>
                          <a:effectLst/>
                        </a:rPr>
                        <a:t>12.200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u="none" strike="noStrike" dirty="0">
                          <a:effectLst/>
                        </a:rPr>
                        <a:t>148.090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3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2.3 Minimaal 60.000 inwoners / organisator</a:t>
            </a:r>
          </a:p>
          <a:p>
            <a:pPr lvl="1"/>
            <a:r>
              <a:rPr lang="nl-BE" dirty="0"/>
              <a:t>In natura: </a:t>
            </a:r>
          </a:p>
          <a:p>
            <a:pPr lvl="2"/>
            <a:r>
              <a:rPr lang="nl-BE" dirty="0"/>
              <a:t>0,8 VTE </a:t>
            </a:r>
            <a:r>
              <a:rPr lang="nl-BE" dirty="0" err="1"/>
              <a:t>t.b.s.</a:t>
            </a:r>
            <a:r>
              <a:rPr lang="nl-BE" dirty="0"/>
              <a:t> uit VDAB </a:t>
            </a:r>
            <a:r>
              <a:rPr lang="nl-BE" sz="1200" dirty="0"/>
              <a:t>(voormalige PWA-beambte ??)</a:t>
            </a:r>
          </a:p>
          <a:p>
            <a:pPr lvl="2"/>
            <a:r>
              <a:rPr lang="nl-BE" dirty="0"/>
              <a:t>Voor de berekeningen: 1 VTE per 70,000 inwoners</a:t>
            </a:r>
          </a:p>
          <a:p>
            <a:pPr lvl="1"/>
            <a:r>
              <a:rPr lang="nl-BE" dirty="0"/>
              <a:t>Variabele inkomst: feedback Kabinet</a:t>
            </a:r>
          </a:p>
          <a:p>
            <a:pPr lvl="2"/>
            <a:r>
              <a:rPr lang="nl-BE" sz="1600" i="1" dirty="0">
                <a:solidFill>
                  <a:srgbClr val="FF0000"/>
                </a:solidFill>
              </a:rPr>
              <a:t>“ Er zal in de regelgeving een minimale prijs van 5,95€ vastgelegd worden, met de mogelijkheid om op lokaal niveau te beslissen een hogere prijs te vragen binnen de bestaande vork (6,2€ - 6,45€ - 6,7€ - 6,95€ - 7,2€ - 7,45€).</a:t>
            </a:r>
          </a:p>
          <a:p>
            <a:pPr lvl="2"/>
            <a:r>
              <a:rPr lang="nl-BE" sz="1600" i="1" dirty="0">
                <a:solidFill>
                  <a:srgbClr val="FF0000"/>
                </a:solidFill>
              </a:rPr>
              <a:t>Op die manier kunnen lokale besturen autonoom beslissen over de prijspolitiek.”</a:t>
            </a:r>
          </a:p>
          <a:p>
            <a:pPr lvl="1"/>
            <a:r>
              <a:rPr lang="nl-BE" dirty="0"/>
              <a:t>Wat is de </a:t>
            </a:r>
            <a:r>
              <a:rPr lang="nl-BE" dirty="0" err="1"/>
              <a:t>bruto-marge</a:t>
            </a:r>
            <a:r>
              <a:rPr lang="nl-BE" dirty="0"/>
              <a:t> voor de organisator?</a:t>
            </a:r>
          </a:p>
          <a:p>
            <a:pPr lvl="2"/>
            <a:r>
              <a:rPr lang="nl-BE" dirty="0" err="1"/>
              <a:t>Wijk-werker</a:t>
            </a:r>
            <a:r>
              <a:rPr lang="nl-BE" dirty="0"/>
              <a:t>: 	4,10 euro/ </a:t>
            </a:r>
            <a:r>
              <a:rPr lang="nl-BE" dirty="0" err="1"/>
              <a:t>ch</a:t>
            </a:r>
            <a:endParaRPr lang="nl-BE" dirty="0"/>
          </a:p>
          <a:p>
            <a:pPr lvl="2"/>
            <a:r>
              <a:rPr lang="nl-BE" dirty="0"/>
              <a:t>VDAB: 	0,70 euro/ </a:t>
            </a:r>
            <a:r>
              <a:rPr lang="nl-BE" dirty="0" err="1"/>
              <a:t>ch</a:t>
            </a:r>
            <a:r>
              <a:rPr lang="nl-BE" dirty="0"/>
              <a:t> (verzekering WW-er, e-platform, …)</a:t>
            </a:r>
          </a:p>
          <a:p>
            <a:pPr lvl="2"/>
            <a:r>
              <a:rPr lang="nl-BE" dirty="0"/>
              <a:t>Organisator:	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13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="" xmlns:a16="http://schemas.microsoft.com/office/drawing/2014/main" id="{627D915B-A630-4BAB-862F-871C5D1BA4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3753" y="5517232"/>
          <a:ext cx="519065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33">
                  <a:extLst>
                    <a:ext uri="{9D8B030D-6E8A-4147-A177-3AD203B41FA5}">
                      <a16:colId xmlns="" xmlns:a16="http://schemas.microsoft.com/office/drawing/2014/main" val="521930460"/>
                    </a:ext>
                  </a:extLst>
                </a:gridCol>
                <a:gridCol w="965156">
                  <a:extLst>
                    <a:ext uri="{9D8B030D-6E8A-4147-A177-3AD203B41FA5}">
                      <a16:colId xmlns="" xmlns:a16="http://schemas.microsoft.com/office/drawing/2014/main" val="2971157190"/>
                    </a:ext>
                  </a:extLst>
                </a:gridCol>
                <a:gridCol w="965156">
                  <a:extLst>
                    <a:ext uri="{9D8B030D-6E8A-4147-A177-3AD203B41FA5}">
                      <a16:colId xmlns="" xmlns:a16="http://schemas.microsoft.com/office/drawing/2014/main" val="1774138063"/>
                    </a:ext>
                  </a:extLst>
                </a:gridCol>
                <a:gridCol w="965156">
                  <a:extLst>
                    <a:ext uri="{9D8B030D-6E8A-4147-A177-3AD203B41FA5}">
                      <a16:colId xmlns="" xmlns:a16="http://schemas.microsoft.com/office/drawing/2014/main" val="1640005903"/>
                    </a:ext>
                  </a:extLst>
                </a:gridCol>
                <a:gridCol w="965156">
                  <a:extLst>
                    <a:ext uri="{9D8B030D-6E8A-4147-A177-3AD203B41FA5}">
                      <a16:colId xmlns="" xmlns:a16="http://schemas.microsoft.com/office/drawing/2014/main" val="197579491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nl-BE" sz="1600" dirty="0"/>
                        <a:t>Cheque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FF0000"/>
                          </a:solidFill>
                        </a:rPr>
                        <a:t>7,45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5,95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28991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nl-BE" sz="1600" dirty="0"/>
                        <a:t>Organisator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2,65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1,40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1,55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530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3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68480"/>
          </a:xfrm>
        </p:spPr>
        <p:txBody>
          <a:bodyPr>
            <a:normAutofit/>
          </a:bodyPr>
          <a:lstStyle/>
          <a:p>
            <a:r>
              <a:rPr lang="nl-BE" dirty="0"/>
              <a:t>2.4 Cijfers voor een werkings-gebied</a:t>
            </a:r>
          </a:p>
          <a:p>
            <a:pPr lvl="2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14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882000" y="1863227"/>
          <a:ext cx="7416824" cy="3604293"/>
        </p:xfrm>
        <a:graphic>
          <a:graphicData uri="http://schemas.openxmlformats.org/drawingml/2006/table">
            <a:tbl>
              <a:tblPr/>
              <a:tblGrid>
                <a:gridCol w="1432910">
                  <a:extLst>
                    <a:ext uri="{9D8B030D-6E8A-4147-A177-3AD203B41FA5}">
                      <a16:colId xmlns="" xmlns:a16="http://schemas.microsoft.com/office/drawing/2014/main" val="4214347735"/>
                    </a:ext>
                  </a:extLst>
                </a:gridCol>
                <a:gridCol w="1251274">
                  <a:extLst>
                    <a:ext uri="{9D8B030D-6E8A-4147-A177-3AD203B41FA5}">
                      <a16:colId xmlns="" xmlns:a16="http://schemas.microsoft.com/office/drawing/2014/main" val="3512933956"/>
                    </a:ext>
                  </a:extLst>
                </a:gridCol>
                <a:gridCol w="1922320">
                  <a:extLst>
                    <a:ext uri="{9D8B030D-6E8A-4147-A177-3AD203B41FA5}">
                      <a16:colId xmlns="" xmlns:a16="http://schemas.microsoft.com/office/drawing/2014/main" val="2673065454"/>
                    </a:ext>
                  </a:extLst>
                </a:gridCol>
                <a:gridCol w="1316865">
                  <a:extLst>
                    <a:ext uri="{9D8B030D-6E8A-4147-A177-3AD203B41FA5}">
                      <a16:colId xmlns="" xmlns:a16="http://schemas.microsoft.com/office/drawing/2014/main" val="3331999854"/>
                    </a:ext>
                  </a:extLst>
                </a:gridCol>
                <a:gridCol w="1493455">
                  <a:extLst>
                    <a:ext uri="{9D8B030D-6E8A-4147-A177-3AD203B41FA5}">
                      <a16:colId xmlns="" xmlns:a16="http://schemas.microsoft.com/office/drawing/2014/main" val="3480038218"/>
                    </a:ext>
                  </a:extLst>
                </a:gridCol>
              </a:tblGrid>
              <a:tr h="18678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Inwoners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PWA-cheques 2016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PWA/1000 inw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612333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37 500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17 684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14 147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472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2454807"/>
                  </a:ext>
                </a:extLst>
              </a:tr>
              <a:tr h="19999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27 500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4 792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3 834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2342684"/>
                  </a:ext>
                </a:extLst>
              </a:tr>
              <a:tr h="22195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18 200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2 508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2 006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138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750967"/>
                  </a:ext>
                </a:extLst>
              </a:tr>
              <a:tr h="17190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26 400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6 434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5 147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244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6361877"/>
                  </a:ext>
                </a:extLst>
              </a:tr>
              <a:tr h="193867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15 200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4 924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3 939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324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6322633"/>
                  </a:ext>
                </a:extLst>
              </a:tr>
              <a:tr h="21582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34 000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24 053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19 242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707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6915020"/>
                  </a:ext>
                </a:extLst>
              </a:tr>
              <a:tr h="165781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18 200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4 133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3 306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227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3156358"/>
                  </a:ext>
                </a:extLst>
              </a:tr>
              <a:tr h="18774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20 500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6 199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4 959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9931663"/>
                  </a:ext>
                </a:extLst>
              </a:tr>
              <a:tr h="338079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197 500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70 727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56 582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358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9325192"/>
                  </a:ext>
                </a:extLst>
              </a:tr>
              <a:tr h="196123"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9" marR="9339" marT="93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5059469"/>
                  </a:ext>
                </a:extLst>
              </a:tr>
              <a:tr h="196123"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Inwoners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80 % PWA-</a:t>
                      </a:r>
                      <a:r>
                        <a:rPr lang="nl-B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Wijk-werken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031631"/>
                  </a:ext>
                </a:extLst>
              </a:tr>
              <a:tr h="18393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inschatting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197 500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56 582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5 000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61 582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5529623"/>
                  </a:ext>
                </a:extLst>
              </a:tr>
              <a:tr h="18678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VTE TBS VDAB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1 per 70 000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@ 2,65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898945"/>
                  </a:ext>
                </a:extLst>
              </a:tr>
              <a:tr h="338079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VTE TBS VDAB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2,82 VTE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149 941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13 250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163 191 euro 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06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7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196752"/>
            <a:ext cx="8697924" cy="5256584"/>
          </a:xfrm>
        </p:spPr>
        <p:txBody>
          <a:bodyPr>
            <a:normAutofit lnSpcReduction="10000"/>
          </a:bodyPr>
          <a:lstStyle/>
          <a:p>
            <a:r>
              <a:rPr lang="nl-BE" dirty="0"/>
              <a:t>2.5. Financiering voor het werkings-gebied</a:t>
            </a:r>
          </a:p>
          <a:p>
            <a:pPr lvl="1"/>
            <a:r>
              <a:rPr lang="nl-BE" dirty="0"/>
              <a:t>Stel dus gemiddeld 61 582 Wijk-werk uren voor 2018</a:t>
            </a:r>
          </a:p>
          <a:p>
            <a:pPr lvl="2"/>
            <a:r>
              <a:rPr lang="nl-BE" dirty="0"/>
              <a:t>2,82 VTE TBS van VDAB </a:t>
            </a:r>
            <a:r>
              <a:rPr lang="nl-BE" sz="1400" dirty="0"/>
              <a:t>(1 per 70 000 inwoners)</a:t>
            </a:r>
          </a:p>
          <a:p>
            <a:pPr lvl="2"/>
            <a:r>
              <a:rPr lang="nl-BE" dirty="0"/>
              <a:t>163 191 euro variabele vergoeding </a:t>
            </a:r>
            <a:r>
              <a:rPr lang="nl-BE" sz="1400" dirty="0"/>
              <a:t>(@ 2,65 / </a:t>
            </a:r>
            <a:r>
              <a:rPr lang="nl-BE" sz="1400" dirty="0" err="1"/>
              <a:t>WWch</a:t>
            </a:r>
            <a:r>
              <a:rPr lang="nl-BE" sz="1400" dirty="0"/>
              <a:t>)</a:t>
            </a:r>
          </a:p>
          <a:p>
            <a:pPr lvl="1"/>
            <a:r>
              <a:rPr lang="nl-BE" dirty="0"/>
              <a:t>Alle niet-loon kosten: </a:t>
            </a:r>
          </a:p>
          <a:p>
            <a:pPr lvl="2"/>
            <a:r>
              <a:rPr lang="nl-BE" dirty="0"/>
              <a:t>Stel 0,6 euro / WW-cheque </a:t>
            </a:r>
            <a:r>
              <a:rPr lang="nl-BE" dirty="0">
                <a:sym typeface="Wingdings" panose="05000000000000000000" pitchFamily="2" charset="2"/>
              </a:rPr>
              <a:t> 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37 191 euro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Saldo voor extra VTE = 126 000 euro ter beschikking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Additionele VTE = functie van </a:t>
            </a:r>
            <a:r>
              <a:rPr lang="nl-BE" dirty="0" err="1">
                <a:sym typeface="Wingdings" panose="05000000000000000000" pitchFamily="2" charset="2"/>
              </a:rPr>
              <a:t>loonsvoorwaarden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pPr lvl="2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 err="1"/>
              <a:t>VTE’s</a:t>
            </a:r>
            <a:r>
              <a:rPr lang="nl-BE" dirty="0"/>
              <a:t>: 2,82 + 2,4 à 3 = ca. </a:t>
            </a:r>
            <a:r>
              <a:rPr lang="nl-BE" dirty="0">
                <a:solidFill>
                  <a:srgbClr val="FF0000"/>
                </a:solidFill>
              </a:rPr>
              <a:t>5,5 VTE voor 61 582 uren</a:t>
            </a:r>
          </a:p>
          <a:p>
            <a:pPr lvl="1"/>
            <a:r>
              <a:rPr lang="nl-BE" dirty="0"/>
              <a:t>Doenbaar!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15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3419872" y="4005064"/>
          <a:ext cx="4968552" cy="1400175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9563736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062566189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3135064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Additionele omkadering in WW-organisatie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81680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Bruto/</a:t>
                      </a:r>
                      <a:r>
                        <a:rPr lang="nl-B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mnd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Brutoloon/jaar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Loonkost/jaar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09046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bediende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1803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 2 100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28 875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   40 425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2879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2 300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31 625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   44 275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07457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2 500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34 375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   48 125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33673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2 700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37 125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   51 975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676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90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196752"/>
            <a:ext cx="8697924" cy="5256584"/>
          </a:xfrm>
        </p:spPr>
        <p:txBody>
          <a:bodyPr>
            <a:normAutofit/>
          </a:bodyPr>
          <a:lstStyle/>
          <a:p>
            <a:r>
              <a:rPr lang="nl-BE" dirty="0"/>
              <a:t>2.6. Financieringsvoorbeeld 1 (70,000 inwoners)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16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="" xmlns:a16="http://schemas.microsoft.com/office/drawing/2014/main" id="{FAB4750A-4DDC-47BB-AC29-DCE1DD8864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2000" y="1772816"/>
          <a:ext cx="7815924" cy="4176504"/>
        </p:xfrm>
        <a:graphic>
          <a:graphicData uri="http://schemas.openxmlformats.org/drawingml/2006/table">
            <a:tbl>
              <a:tblPr/>
              <a:tblGrid>
                <a:gridCol w="2053513">
                  <a:extLst>
                    <a:ext uri="{9D8B030D-6E8A-4147-A177-3AD203B41FA5}">
                      <a16:colId xmlns="" xmlns:a16="http://schemas.microsoft.com/office/drawing/2014/main" val="3779383364"/>
                    </a:ext>
                  </a:extLst>
                </a:gridCol>
                <a:gridCol w="1492471">
                  <a:extLst>
                    <a:ext uri="{9D8B030D-6E8A-4147-A177-3AD203B41FA5}">
                      <a16:colId xmlns="" xmlns:a16="http://schemas.microsoft.com/office/drawing/2014/main" val="394617602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4223029167"/>
                    </a:ext>
                  </a:extLst>
                </a:gridCol>
                <a:gridCol w="887465">
                  <a:extLst>
                    <a:ext uri="{9D8B030D-6E8A-4147-A177-3AD203B41FA5}">
                      <a16:colId xmlns="" xmlns:a16="http://schemas.microsoft.com/office/drawing/2014/main" val="3469701200"/>
                    </a:ext>
                  </a:extLst>
                </a:gridCol>
                <a:gridCol w="887465">
                  <a:extLst>
                    <a:ext uri="{9D8B030D-6E8A-4147-A177-3AD203B41FA5}">
                      <a16:colId xmlns="" xmlns:a16="http://schemas.microsoft.com/office/drawing/2014/main" val="3578132722"/>
                    </a:ext>
                  </a:extLst>
                </a:gridCol>
                <a:gridCol w="887465">
                  <a:extLst>
                    <a:ext uri="{9D8B030D-6E8A-4147-A177-3AD203B41FA5}">
                      <a16:colId xmlns="" xmlns:a16="http://schemas.microsoft.com/office/drawing/2014/main" val="1556196419"/>
                    </a:ext>
                  </a:extLst>
                </a:gridCol>
                <a:gridCol w="887465">
                  <a:extLst>
                    <a:ext uri="{9D8B030D-6E8A-4147-A177-3AD203B41FA5}">
                      <a16:colId xmlns="" xmlns:a16="http://schemas.microsoft.com/office/drawing/2014/main" val="490695207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Inwoners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1543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 gebruiker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Euro/W-W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Mix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27384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VDAB tbs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Omkad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Pers.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42875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32759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WW-cheques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28617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 uren / omkad.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uren/jaar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7 239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8 899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9 327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8 661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25324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W-W-ers (500 ch/jr)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W-W-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878532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730718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WW-cheques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826611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 uren / omkad.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uren/jaar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14 424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22 959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26 040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21 436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99163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W-W-ers (500 ch/jr)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W-W-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46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52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43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65466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 = 20%@7,45+ 40%@6,2+ 40%@5,95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697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8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Financieringsmodel voor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196752"/>
            <a:ext cx="8697924" cy="5256584"/>
          </a:xfrm>
        </p:spPr>
        <p:txBody>
          <a:bodyPr>
            <a:normAutofit/>
          </a:bodyPr>
          <a:lstStyle/>
          <a:p>
            <a:r>
              <a:rPr lang="nl-BE" dirty="0"/>
              <a:t>2.7. Financieringsvoorbeeld 2 (140,000 inwoners)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17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8FBA025-8C81-4586-9C1C-5FC8E1176D38}" type="datetime1">
              <a:rPr lang="nl-NL" smtClean="0"/>
              <a:t>12-6-2017</a:t>
            </a:fld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="" xmlns:a16="http://schemas.microsoft.com/office/drawing/2014/main" id="{6F57B122-24E8-480F-9988-679348BE9F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0024" y="1916832"/>
          <a:ext cx="7322375" cy="4104456"/>
        </p:xfrm>
        <a:graphic>
          <a:graphicData uri="http://schemas.openxmlformats.org/drawingml/2006/table">
            <a:tbl>
              <a:tblPr/>
              <a:tblGrid>
                <a:gridCol w="1923841">
                  <a:extLst>
                    <a:ext uri="{9D8B030D-6E8A-4147-A177-3AD203B41FA5}">
                      <a16:colId xmlns="" xmlns:a16="http://schemas.microsoft.com/office/drawing/2014/main" val="1017302915"/>
                    </a:ext>
                  </a:extLst>
                </a:gridCol>
                <a:gridCol w="1531220">
                  <a:extLst>
                    <a:ext uri="{9D8B030D-6E8A-4147-A177-3AD203B41FA5}">
                      <a16:colId xmlns="" xmlns:a16="http://schemas.microsoft.com/office/drawing/2014/main" val="2075290130"/>
                    </a:ext>
                  </a:extLst>
                </a:gridCol>
                <a:gridCol w="863766">
                  <a:extLst>
                    <a:ext uri="{9D8B030D-6E8A-4147-A177-3AD203B41FA5}">
                      <a16:colId xmlns="" xmlns:a16="http://schemas.microsoft.com/office/drawing/2014/main" val="866879591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2583978063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2639716930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1603018238"/>
                    </a:ext>
                  </a:extLst>
                </a:gridCol>
                <a:gridCol w="750887">
                  <a:extLst>
                    <a:ext uri="{9D8B030D-6E8A-4147-A177-3AD203B41FA5}">
                      <a16:colId xmlns="" xmlns:a16="http://schemas.microsoft.com/office/drawing/2014/main" val="929383769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Inwoners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140 000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0458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 gebruiker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Euro/W-W ch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Mix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29391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VDAB tbs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Omkad. Pers.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835652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125019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WW-cheques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9476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 uren /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omkad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uren/jaar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11 345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16 033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17 477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15 276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83524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(500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W-W-ers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216145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464912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WW-cheques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75 000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155536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 uren /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omkad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uren/jaar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14 085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22 112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24 957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20 697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596721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W-W-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(500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W-W-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44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754084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 = 20%@7,45+ 40%@6,2+ 40%@5,95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754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6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 organisator (Set-up van het Wijk-werken)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2.8. Rechtspersoonlijkheid (individueel/samenwerking) </a:t>
            </a:r>
          </a:p>
          <a:p>
            <a:pPr lvl="1"/>
            <a:r>
              <a:rPr lang="nl-BE" dirty="0"/>
              <a:t>IVA (Intern)</a:t>
            </a:r>
          </a:p>
          <a:p>
            <a:pPr lvl="1"/>
            <a:r>
              <a:rPr lang="nl-BE" dirty="0"/>
              <a:t>Doorstart voormalige PWA-vzw naar EVA-vzw</a:t>
            </a:r>
          </a:p>
          <a:p>
            <a:pPr lvl="1"/>
            <a:r>
              <a:rPr lang="nl-BE" dirty="0"/>
              <a:t>IGS </a:t>
            </a:r>
            <a:r>
              <a:rPr lang="nl-BE" dirty="0" smtClean="0"/>
              <a:t>(alle vormen)</a:t>
            </a:r>
            <a:endParaRPr lang="nl-BE" dirty="0"/>
          </a:p>
          <a:p>
            <a:pPr lvl="1"/>
            <a:r>
              <a:rPr lang="nl-BE" dirty="0"/>
              <a:t>OCMW-vereniging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Statuten (blauwdruk in ontwikkeling - VVSG)</a:t>
            </a:r>
          </a:p>
          <a:p>
            <a:pPr lvl="2"/>
            <a:r>
              <a:rPr lang="nl-BE" dirty="0"/>
              <a:t>Doelstelling - mission statement - … </a:t>
            </a:r>
          </a:p>
          <a:p>
            <a:pPr lvl="2"/>
            <a:r>
              <a:rPr lang="nl-BE" dirty="0"/>
              <a:t>Samenstelling Algemene Vergadering, Raad van Bestuur, …</a:t>
            </a:r>
          </a:p>
          <a:p>
            <a:pPr lvl="2"/>
            <a:r>
              <a:rPr lang="nl-BE" dirty="0"/>
              <a:t>Gebiedsafbakening</a:t>
            </a:r>
          </a:p>
          <a:p>
            <a:pPr lvl="1"/>
            <a:r>
              <a:rPr lang="nl-BE" dirty="0"/>
              <a:t>Ontwikkeling meerjarenplan</a:t>
            </a:r>
          </a:p>
          <a:p>
            <a:pPr lvl="1"/>
            <a:r>
              <a:rPr lang="nl-BE" dirty="0"/>
              <a:t>Rapportering, KPI-management, opbouw organisatie, …</a:t>
            </a:r>
          </a:p>
          <a:p>
            <a:pPr marL="51435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18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D2B26CA1-A217-4FEB-8B4C-1738479B5F61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64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Wat met de huidige PWA-vzw’s?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3.1. PWA-VZW zonder DCO</a:t>
            </a:r>
          </a:p>
          <a:p>
            <a:pPr lvl="1"/>
            <a:r>
              <a:rPr lang="nl-BE" dirty="0"/>
              <a:t>In stand blijven tot 31 december 2017</a:t>
            </a:r>
          </a:p>
          <a:p>
            <a:pPr lvl="2"/>
            <a:r>
              <a:rPr lang="nl-BE" dirty="0"/>
              <a:t>VZW-wetgeving nog steeds van kracht</a:t>
            </a:r>
          </a:p>
          <a:p>
            <a:pPr lvl="2"/>
            <a:r>
              <a:rPr lang="nl-BE" dirty="0"/>
              <a:t>PWA-gerelateerde bepalingen binnen de VZW nog steeds van kracht</a:t>
            </a:r>
          </a:p>
          <a:p>
            <a:pPr lvl="1"/>
            <a:r>
              <a:rPr lang="nl-BE" dirty="0"/>
              <a:t>Bij publicatie Decreet Wijk-werken met startdatum 1/01/2018:</a:t>
            </a:r>
          </a:p>
          <a:p>
            <a:pPr lvl="2"/>
            <a:r>
              <a:rPr lang="nl-BE" dirty="0"/>
              <a:t>Verplichting huidige algemene vergadering tot aanpassing statuten VZW</a:t>
            </a:r>
          </a:p>
          <a:p>
            <a:pPr lvl="2"/>
            <a:r>
              <a:rPr lang="nl-BE" dirty="0"/>
              <a:t>Uitholling VZW-werking per 1/01/2018 (ontbinding q1-q2  2018)</a:t>
            </a:r>
          </a:p>
          <a:p>
            <a:pPr lvl="2"/>
            <a:r>
              <a:rPr lang="nl-BE" dirty="0"/>
              <a:t>Beslissing omtrent bestemming eigen VZW-vermogen </a:t>
            </a:r>
          </a:p>
          <a:p>
            <a:pPr lvl="1"/>
            <a:r>
              <a:rPr lang="nl-BE" dirty="0"/>
              <a:t>Doorstart PWA-VZW naar Wijk-werk VZW? </a:t>
            </a:r>
          </a:p>
          <a:p>
            <a:pPr lvl="2"/>
            <a:r>
              <a:rPr lang="nl-BE" dirty="0"/>
              <a:t>Statutenwijziging: doelstelling Wijk-werk gerelateerd,…</a:t>
            </a:r>
          </a:p>
          <a:p>
            <a:pPr lvl="2"/>
            <a:r>
              <a:rPr lang="nl-BE" dirty="0"/>
              <a:t>Andere samenstelling AV, RVB. </a:t>
            </a:r>
          </a:p>
          <a:p>
            <a:pPr marL="51435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19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7ABD637E-42AB-4227-B354-705A68520451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84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 wijk-werken juni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E3311"/>
              </a:buClr>
            </a:pPr>
            <a:endParaRPr lang="nl-BE" sz="2200" dirty="0">
              <a:solidFill>
                <a:srgbClr val="666666"/>
              </a:solidFill>
            </a:endParaRPr>
          </a:p>
          <a:p>
            <a:pPr lvl="0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  <a:latin typeface="+mj-lt"/>
              </a:rPr>
              <a:t>Bronnen van informatie: </a:t>
            </a:r>
          </a:p>
          <a:p>
            <a:pPr lvl="1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Voorontwerp van Decreet wijk-werken</a:t>
            </a:r>
          </a:p>
          <a:p>
            <a:pPr lvl="1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Memorie van toelichting</a:t>
            </a:r>
          </a:p>
          <a:p>
            <a:pPr lvl="1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Gesprekken met VDAB/Kabinet Werk </a:t>
            </a:r>
          </a:p>
          <a:p>
            <a:pPr lvl="1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Kwantificering in uitvoeringsbesluiten (BVR in opmaak)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5B951573-4DA3-4394-89AA-B641729EF475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9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Wat met de huidige PWA-vzw’s?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3.2. PWA-VZW met </a:t>
            </a:r>
            <a:r>
              <a:rPr lang="nl-BE" dirty="0" err="1"/>
              <a:t>sui</a:t>
            </a:r>
            <a:r>
              <a:rPr lang="nl-BE" dirty="0"/>
              <a:t> </a:t>
            </a:r>
            <a:r>
              <a:rPr lang="nl-BE" dirty="0" err="1"/>
              <a:t>generis</a:t>
            </a:r>
            <a:r>
              <a:rPr lang="nl-BE" dirty="0"/>
              <a:t> DCO </a:t>
            </a:r>
          </a:p>
          <a:p>
            <a:pPr lvl="1"/>
            <a:r>
              <a:rPr lang="nl-BE" dirty="0"/>
              <a:t>In stand blijven tot 31 december 2017</a:t>
            </a:r>
          </a:p>
          <a:p>
            <a:pPr lvl="2"/>
            <a:r>
              <a:rPr lang="nl-BE" dirty="0"/>
              <a:t>VZW-wetgeving nog steeds van kracht</a:t>
            </a:r>
          </a:p>
          <a:p>
            <a:pPr lvl="2"/>
            <a:r>
              <a:rPr lang="nl-BE" dirty="0"/>
              <a:t>PWA-gerelateerde bepalingen binnen de VZW nog steeds van kracht</a:t>
            </a:r>
          </a:p>
          <a:p>
            <a:pPr lvl="1"/>
            <a:r>
              <a:rPr lang="nl-BE" dirty="0"/>
              <a:t>Bij publicatie Decreet Wijk-werken met startdatum 1/01/2018:</a:t>
            </a:r>
          </a:p>
          <a:p>
            <a:pPr lvl="2"/>
            <a:r>
              <a:rPr lang="nl-BE" dirty="0"/>
              <a:t>Verplichting huidige algemene vergadering tot aanpassing statuten VZW</a:t>
            </a:r>
          </a:p>
          <a:p>
            <a:pPr lvl="2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Beslissing omtrent bestemming PWA-vermogen </a:t>
            </a:r>
            <a:endParaRPr lang="nl-BE" dirty="0"/>
          </a:p>
          <a:p>
            <a:pPr lvl="2"/>
            <a:r>
              <a:rPr lang="nl-BE" dirty="0"/>
              <a:t>In principe: uitsluitend DCO VZW-werking per 1/01/2018 </a:t>
            </a:r>
          </a:p>
          <a:p>
            <a:pPr lvl="2"/>
            <a:r>
              <a:rPr lang="nl-BE" dirty="0"/>
              <a:t>Maar, combinatie DCO- Wijk-werken behoort steeds tot de mogelijkheden</a:t>
            </a:r>
          </a:p>
          <a:p>
            <a:pPr lvl="2"/>
            <a:r>
              <a:rPr lang="nl-BE" dirty="0"/>
              <a:t>Statutenwijziging: doelstelling DCO gerelateerd,…</a:t>
            </a:r>
          </a:p>
          <a:p>
            <a:pPr lvl="2"/>
            <a:r>
              <a:rPr lang="nl-BE" dirty="0"/>
              <a:t>Andere samenstelling AV, RVB. </a:t>
            </a:r>
          </a:p>
          <a:p>
            <a:pPr marL="51435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20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D169A54C-4C39-499C-AEBD-C53942C77EC2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3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Conclusie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Zoek uw partners!</a:t>
            </a:r>
          </a:p>
          <a:p>
            <a:r>
              <a:rPr lang="nl-BE" dirty="0"/>
              <a:t>Geen probleem, wel een oplossing!</a:t>
            </a:r>
          </a:p>
          <a:p>
            <a:r>
              <a:rPr lang="nl-BE" dirty="0"/>
              <a:t>Ambassadeursrol, het glas is half vol!</a:t>
            </a:r>
          </a:p>
          <a:p>
            <a:r>
              <a:rPr lang="nl-BE" dirty="0"/>
              <a:t>De tijd dringt!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Korte reflectie op verdere planning</a:t>
            </a:r>
          </a:p>
          <a:p>
            <a:pPr lvl="2"/>
            <a:r>
              <a:rPr lang="nl-BE" dirty="0"/>
              <a:t>Principieel akkoord tussen de deelnemende gemeenten tegen </a:t>
            </a:r>
            <a:r>
              <a:rPr lang="nl-BE" b="1" dirty="0"/>
              <a:t>eind juni</a:t>
            </a:r>
          </a:p>
          <a:p>
            <a:pPr lvl="2"/>
            <a:r>
              <a:rPr lang="nl-BE" dirty="0"/>
              <a:t>Principieel akkoord omtrent de structuur tegen </a:t>
            </a:r>
            <a:r>
              <a:rPr lang="nl-BE" b="1" dirty="0"/>
              <a:t>eind september 2017</a:t>
            </a:r>
          </a:p>
          <a:p>
            <a:pPr lvl="2"/>
            <a:r>
              <a:rPr lang="nl-BE" dirty="0"/>
              <a:t>2 maanden voor het formaliseren van de structuur en het opzetten van de organisatie</a:t>
            </a:r>
          </a:p>
          <a:p>
            <a:pPr lvl="2"/>
            <a:endParaRPr lang="nl-BE" dirty="0"/>
          </a:p>
          <a:p>
            <a:pPr marL="51435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21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D169A54C-4C39-499C-AEBD-C53942C77EC2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4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 Contactgegevens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nl-BE" dirty="0"/>
          </a:p>
          <a:p>
            <a:pPr lvl="0">
              <a:buClr>
                <a:srgbClr val="EE3311"/>
              </a:buClr>
            </a:pPr>
            <a:r>
              <a:rPr lang="nl-BE" sz="2800" b="0" dirty="0">
                <a:solidFill>
                  <a:srgbClr val="666666"/>
                </a:solidFill>
              </a:rPr>
              <a:t>Karel Hubau - </a:t>
            </a:r>
            <a:r>
              <a:rPr lang="nl-BE" sz="2000" b="0" dirty="0">
                <a:solidFill>
                  <a:srgbClr val="666666"/>
                </a:solidFill>
              </a:rPr>
              <a:t>Voorzitter Vlaams Platform PWA-PWA-DCO</a:t>
            </a:r>
            <a:endParaRPr lang="nl-BE" sz="2800" b="0" dirty="0">
              <a:solidFill>
                <a:srgbClr val="666666"/>
              </a:solidFill>
            </a:endParaRPr>
          </a:p>
          <a:p>
            <a:pPr marL="857250" lvl="2" indent="0">
              <a:buClr>
                <a:srgbClr val="EE3311"/>
              </a:buClr>
              <a:buNone/>
            </a:pPr>
            <a:r>
              <a:rPr lang="nl-BE" sz="2000" dirty="0">
                <a:solidFill>
                  <a:srgbClr val="666666"/>
                </a:solidFill>
                <a:hlinkClick r:id="rId2"/>
              </a:rPr>
              <a:t>karel@hubau.be</a:t>
            </a:r>
            <a:r>
              <a:rPr lang="nl-BE" sz="2000" dirty="0">
                <a:solidFill>
                  <a:srgbClr val="666666"/>
                </a:solidFill>
              </a:rPr>
              <a:t/>
            </a:r>
            <a:br>
              <a:rPr lang="nl-BE" sz="2000" dirty="0">
                <a:solidFill>
                  <a:srgbClr val="666666"/>
                </a:solidFill>
              </a:rPr>
            </a:br>
            <a:r>
              <a:rPr lang="nl-BE" sz="2000" dirty="0">
                <a:solidFill>
                  <a:srgbClr val="666666"/>
                </a:solidFill>
              </a:rPr>
              <a:t>0475 / 81 11 02</a:t>
            </a:r>
            <a:br>
              <a:rPr lang="nl-BE" sz="2000" dirty="0">
                <a:solidFill>
                  <a:srgbClr val="666666"/>
                </a:solidFill>
              </a:rPr>
            </a:br>
            <a:r>
              <a:rPr lang="nl-BE" sz="2000" dirty="0">
                <a:solidFill>
                  <a:srgbClr val="666666"/>
                </a:solidFill>
              </a:rPr>
              <a:t>Ook voor DCO-analyses</a:t>
            </a:r>
            <a:br>
              <a:rPr lang="nl-BE" sz="2000" dirty="0">
                <a:solidFill>
                  <a:srgbClr val="666666"/>
                </a:solidFill>
              </a:rPr>
            </a:br>
            <a:endParaRPr lang="nl-BE" sz="2000" dirty="0">
              <a:solidFill>
                <a:srgbClr val="666666"/>
              </a:solidFill>
            </a:endParaRPr>
          </a:p>
          <a:p>
            <a:pPr lvl="0">
              <a:buClr>
                <a:srgbClr val="EE3311"/>
              </a:buClr>
            </a:pPr>
            <a:r>
              <a:rPr lang="nl-BE" sz="2800" b="0" dirty="0">
                <a:solidFill>
                  <a:srgbClr val="666666"/>
                </a:solidFill>
              </a:rPr>
              <a:t>Ann Jughmans -  </a:t>
            </a:r>
            <a:r>
              <a:rPr lang="nl-BE" sz="2000" b="0" dirty="0">
                <a:solidFill>
                  <a:srgbClr val="666666"/>
                </a:solidFill>
              </a:rPr>
              <a:t>VVSG stafmedewerker</a:t>
            </a:r>
            <a:endParaRPr lang="nl-BE" sz="2800" b="0" dirty="0">
              <a:solidFill>
                <a:srgbClr val="666666"/>
              </a:solidFill>
            </a:endParaRPr>
          </a:p>
          <a:p>
            <a:pPr marL="457200" lvl="1" indent="0">
              <a:buClr>
                <a:srgbClr val="EE3311"/>
              </a:buClr>
              <a:buNone/>
            </a:pPr>
            <a:r>
              <a:rPr lang="nl-BE" sz="2000" dirty="0">
                <a:solidFill>
                  <a:srgbClr val="666666"/>
                </a:solidFill>
              </a:rPr>
              <a:t>	</a:t>
            </a:r>
            <a:r>
              <a:rPr lang="nl-BE" sz="2000" dirty="0">
                <a:solidFill>
                  <a:srgbClr val="666666"/>
                </a:solidFill>
                <a:hlinkClick r:id="rId3"/>
              </a:rPr>
              <a:t>Ann.jughmans@vvsg.be</a:t>
            </a:r>
            <a:endParaRPr lang="nl-BE" sz="2000" dirty="0">
              <a:solidFill>
                <a:srgbClr val="666666"/>
              </a:solidFill>
            </a:endParaRPr>
          </a:p>
          <a:p>
            <a:pPr marL="457200" lvl="1" indent="0">
              <a:buClr>
                <a:srgbClr val="EE3311"/>
              </a:buClr>
              <a:buNone/>
            </a:pPr>
            <a:r>
              <a:rPr lang="nl-BE" sz="2000" dirty="0">
                <a:solidFill>
                  <a:srgbClr val="666666"/>
                </a:solidFill>
              </a:rPr>
              <a:t>	02 / 211 56 42</a:t>
            </a:r>
          </a:p>
          <a:p>
            <a:pPr marL="457200" lvl="1" indent="0">
              <a:buClr>
                <a:srgbClr val="EE3311"/>
              </a:buClr>
              <a:buNone/>
            </a:pPr>
            <a:endParaRPr lang="nl-BE" sz="2000" dirty="0">
              <a:solidFill>
                <a:srgbClr val="666666"/>
              </a:solidFill>
            </a:endParaRPr>
          </a:p>
          <a:p>
            <a:pPr lvl="0">
              <a:buClr>
                <a:srgbClr val="EE3311"/>
              </a:buClr>
            </a:pPr>
            <a:r>
              <a:rPr lang="nl-BE" sz="2800" b="0" dirty="0">
                <a:solidFill>
                  <a:srgbClr val="666666"/>
                </a:solidFill>
              </a:rPr>
              <a:t>Fabio </a:t>
            </a:r>
            <a:r>
              <a:rPr lang="nl-BE" sz="2800" b="0" dirty="0" err="1">
                <a:solidFill>
                  <a:srgbClr val="666666"/>
                </a:solidFill>
              </a:rPr>
              <a:t>Contipelli</a:t>
            </a:r>
            <a:r>
              <a:rPr lang="nl-BE" sz="2800" b="0" dirty="0">
                <a:solidFill>
                  <a:srgbClr val="666666"/>
                </a:solidFill>
              </a:rPr>
              <a:t> </a:t>
            </a:r>
            <a:r>
              <a:rPr lang="nl-BE" sz="2000" b="0" dirty="0">
                <a:solidFill>
                  <a:srgbClr val="666666"/>
                </a:solidFill>
              </a:rPr>
              <a:t>– VVSG Diensthoofd-stafmedewerker</a:t>
            </a:r>
          </a:p>
          <a:p>
            <a:pPr marL="914400" lvl="2" indent="0">
              <a:buClr>
                <a:srgbClr val="EE3311"/>
              </a:buClr>
              <a:buNone/>
            </a:pPr>
            <a:r>
              <a:rPr lang="nl-BE" sz="2000" b="0" dirty="0">
                <a:solidFill>
                  <a:srgbClr val="666666"/>
                </a:solidFill>
                <a:hlinkClick r:id="rId4"/>
              </a:rPr>
              <a:t>Fabio.Contipelli@vvsg.be</a:t>
            </a:r>
            <a:endParaRPr lang="nl-BE" sz="2000" b="0" dirty="0">
              <a:solidFill>
                <a:srgbClr val="666666"/>
              </a:solidFill>
            </a:endParaRPr>
          </a:p>
          <a:p>
            <a:pPr marL="914400" lvl="2" indent="0">
              <a:buClr>
                <a:srgbClr val="EE3311"/>
              </a:buClr>
              <a:buNone/>
            </a:pPr>
            <a:r>
              <a:rPr lang="nl-BE" sz="2000" dirty="0">
                <a:solidFill>
                  <a:srgbClr val="666666"/>
                </a:solidFill>
              </a:rPr>
              <a:t>02/211 55 64</a:t>
            </a:r>
            <a:endParaRPr lang="nl-BE" sz="2000" b="0" dirty="0">
              <a:solidFill>
                <a:srgbClr val="666666"/>
              </a:solidFill>
            </a:endParaRPr>
          </a:p>
          <a:p>
            <a:pPr marL="914400" lvl="2" indent="0">
              <a:buNone/>
            </a:pPr>
            <a:endParaRPr lang="nl-BE" dirty="0"/>
          </a:p>
          <a:p>
            <a:pPr marL="51435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22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D169A54C-4C39-499C-AEBD-C53942C77EC2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12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86" y="1124744"/>
            <a:ext cx="7834470" cy="489654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51096" y="404664"/>
            <a:ext cx="691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Voorbeeld: Erkende SWV Regie Sociale Economie</a:t>
            </a:r>
          </a:p>
        </p:txBody>
      </p:sp>
    </p:spTree>
    <p:extLst>
      <p:ext uri="{BB962C8B-B14F-4D97-AF65-F5344CB8AC3E}">
        <p14:creationId xmlns:p14="http://schemas.microsoft.com/office/powerpoint/2010/main" val="369686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 wijk-werken juni 2017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Doelstelling van de info-momenten</a:t>
            </a:r>
          </a:p>
          <a:p>
            <a:pPr lvl="1"/>
            <a:r>
              <a:rPr lang="nl-BE" dirty="0"/>
              <a:t>Update geven regelgeving</a:t>
            </a:r>
          </a:p>
          <a:p>
            <a:pPr lvl="1"/>
            <a:r>
              <a:rPr lang="nl-BE" dirty="0"/>
              <a:t>Aanzet tot samenwerking sterk benadrukken</a:t>
            </a:r>
          </a:p>
          <a:p>
            <a:pPr lvl="1"/>
            <a:r>
              <a:rPr lang="nl-BE" dirty="0"/>
              <a:t>De tijd dringt… </a:t>
            </a:r>
            <a:endParaRPr lang="nl-BE" dirty="0" smtClean="0"/>
          </a:p>
          <a:p>
            <a:pPr lvl="1"/>
            <a:endParaRPr lang="nl-BE" dirty="0"/>
          </a:p>
          <a:p>
            <a:r>
              <a:rPr lang="nl-BE" dirty="0" smtClean="0"/>
              <a:t>Info-momenten: </a:t>
            </a:r>
            <a:endParaRPr lang="nl-BE" dirty="0"/>
          </a:p>
          <a:p>
            <a:pPr lvl="1"/>
            <a:r>
              <a:rPr lang="nl-BE" dirty="0"/>
              <a:t>Genk (17 mei), Aalst (18 mei), Brugge (18 mei), Leuven (23 mei) en Mechelen (30 mei) </a:t>
            </a:r>
          </a:p>
          <a:p>
            <a:pPr lvl="1"/>
            <a:r>
              <a:rPr lang="nl-BE" dirty="0"/>
              <a:t>+ à la carte + 5 à 10 infomomenten in september i.s.m. de 3 werknemersorganisaties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3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B6EEB0C-8E66-4A1D-A8F8-2F5B30BD7178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/>
          <a:lstStyle/>
          <a:p>
            <a:r>
              <a:rPr lang="nl-BE" dirty="0"/>
              <a:t>1.1. Kader</a:t>
            </a:r>
          </a:p>
          <a:p>
            <a:pPr lvl="1"/>
            <a:r>
              <a:rPr lang="nl-BE" dirty="0"/>
              <a:t>Zesde staatshervorming overdracht naar Vlaanderen</a:t>
            </a:r>
          </a:p>
          <a:p>
            <a:pPr lvl="2"/>
            <a:r>
              <a:rPr lang="nl-BE" b="1" i="1" dirty="0"/>
              <a:t>Werkzoekenden &amp; </a:t>
            </a:r>
            <a:r>
              <a:rPr lang="nl-BE" b="1" i="1" dirty="0" err="1"/>
              <a:t>leefloners</a:t>
            </a:r>
            <a:r>
              <a:rPr lang="nl-BE" b="1" i="1" dirty="0"/>
              <a:t> </a:t>
            </a:r>
            <a:r>
              <a:rPr lang="nl-BE" dirty="0"/>
              <a:t>met </a:t>
            </a:r>
            <a:r>
              <a:rPr lang="nl-BE" b="1" dirty="0">
                <a:solidFill>
                  <a:schemeClr val="tx1">
                    <a:lumMod val="75000"/>
                  </a:schemeClr>
                </a:solidFill>
              </a:rPr>
              <a:t>domicilie Vlaams Gewest</a:t>
            </a:r>
          </a:p>
          <a:p>
            <a:pPr lvl="2"/>
            <a:endParaRPr lang="nl-BE" dirty="0"/>
          </a:p>
          <a:p>
            <a:pPr lvl="1"/>
            <a:r>
              <a:rPr lang="nl-BE" dirty="0"/>
              <a:t>Van PWA naar Wijk-werken: grote lijnen PWA behouden </a:t>
            </a:r>
          </a:p>
          <a:p>
            <a:pPr lvl="2">
              <a:buClr>
                <a:srgbClr val="EE3311"/>
              </a:buClr>
            </a:pPr>
            <a:r>
              <a:rPr lang="nl-BE" dirty="0">
                <a:solidFill>
                  <a:srgbClr val="666666"/>
                </a:solidFill>
              </a:rPr>
              <a:t>Voortraject voor TWE</a:t>
            </a:r>
          </a:p>
          <a:p>
            <a:pPr lvl="2"/>
            <a:r>
              <a:rPr lang="nl-BE" dirty="0"/>
              <a:t>Lokale verankering=&gt; schaalgrootte</a:t>
            </a:r>
          </a:p>
          <a:p>
            <a:pPr lvl="2"/>
            <a:r>
              <a:rPr lang="nl-BE" dirty="0"/>
              <a:t>Maatschappelijk relevante, reële activiteiten </a:t>
            </a:r>
          </a:p>
          <a:p>
            <a:pPr lvl="2"/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4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0719D98-B8EE-41B0-AFED-7A7BCE08C473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9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/>
          <a:lstStyle/>
          <a:p>
            <a:r>
              <a:rPr lang="nl-BE" dirty="0"/>
              <a:t>1.2. Doelgroep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Continuïteit voor huidige </a:t>
            </a:r>
            <a:r>
              <a:rPr lang="nl-BE" dirty="0" err="1"/>
              <a:t>PWA’ers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“Nieuwe” </a:t>
            </a:r>
            <a:r>
              <a:rPr lang="nl-BE" dirty="0" err="1"/>
              <a:t>Wijk-werkers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Toeleiding door VDAB (in principe vanaf 1 jan. 2018)</a:t>
            </a:r>
          </a:p>
          <a:p>
            <a:pPr lvl="2"/>
            <a:r>
              <a:rPr lang="nl-BE" dirty="0"/>
              <a:t>Welbepaald traject max. 1 jaar</a:t>
            </a:r>
          </a:p>
          <a:p>
            <a:pPr lvl="2"/>
            <a:r>
              <a:rPr lang="nl-BE" dirty="0"/>
              <a:t>Afsprakenkader tussen </a:t>
            </a:r>
            <a:r>
              <a:rPr lang="nl-BE" dirty="0" err="1"/>
              <a:t>Wijk-werker</a:t>
            </a:r>
            <a:r>
              <a:rPr lang="nl-BE" dirty="0"/>
              <a:t> en VDAB</a:t>
            </a:r>
          </a:p>
          <a:p>
            <a:pPr lvl="2"/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OCMW-cliënten</a:t>
            </a:r>
          </a:p>
          <a:p>
            <a:pPr lvl="2">
              <a:buClr>
                <a:srgbClr val="EE3311"/>
              </a:buClr>
            </a:pPr>
            <a:r>
              <a:rPr lang="nl-BE" dirty="0"/>
              <a:t>Toeleiding door OCMW </a:t>
            </a:r>
            <a:r>
              <a:rPr lang="nl-BE" dirty="0">
                <a:solidFill>
                  <a:srgbClr val="666666"/>
                </a:solidFill>
              </a:rPr>
              <a:t>(in principe vanaf 1 jan. 2018)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5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23E41EA8-9330-472A-8697-E841EA21F332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1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1.3. Organisator (minstens 60.000 inwoners afwijking mits motivatie) </a:t>
            </a:r>
          </a:p>
          <a:p>
            <a:pPr lvl="1"/>
            <a:r>
              <a:rPr lang="nl-BE" dirty="0"/>
              <a:t>Eén gemeente (+ 60.000 inw.):  </a:t>
            </a:r>
          </a:p>
          <a:p>
            <a:pPr lvl="2"/>
            <a:r>
              <a:rPr lang="nl-BE" dirty="0"/>
              <a:t>In eigen beheer =&gt; IVA = Intern Verzelfstandigd Agentschap</a:t>
            </a:r>
          </a:p>
          <a:p>
            <a:pPr lvl="2"/>
            <a:r>
              <a:rPr lang="nl-BE" dirty="0"/>
              <a:t>Doorstart ex-PWA-VZW: mits statutenaanpassing naar EVA vzw</a:t>
            </a:r>
          </a:p>
          <a:p>
            <a:pPr lvl="1"/>
            <a:r>
              <a:rPr lang="nl-BE" dirty="0"/>
              <a:t>Samenwerkingsverbanden gemeenten/OCMW’s (vrije  keuze) IGS (</a:t>
            </a:r>
            <a:r>
              <a:rPr lang="nl-BE" u="sng" dirty="0"/>
              <a:t>ook </a:t>
            </a:r>
            <a:r>
              <a:rPr lang="nl-BE" u="sng" dirty="0" smtClean="0"/>
              <a:t>ILV</a:t>
            </a:r>
            <a:r>
              <a:rPr lang="nl-BE" dirty="0" smtClean="0"/>
              <a:t>) of </a:t>
            </a:r>
            <a:r>
              <a:rPr lang="nl-BE" dirty="0"/>
              <a:t>OCMW </a:t>
            </a:r>
            <a:r>
              <a:rPr lang="nl-BE" dirty="0" smtClean="0"/>
              <a:t>verenigingen. </a:t>
            </a:r>
          </a:p>
          <a:p>
            <a:pPr lvl="1"/>
            <a:r>
              <a:rPr lang="nl-BE" dirty="0" smtClean="0"/>
              <a:t>Gebruik </a:t>
            </a:r>
            <a:r>
              <a:rPr lang="nl-BE" dirty="0"/>
              <a:t>maken van bestaande structuren</a:t>
            </a:r>
          </a:p>
          <a:p>
            <a:pPr lvl="1"/>
            <a:r>
              <a:rPr lang="nl-BE" dirty="0"/>
              <a:t>Bij gebrek aan… VDAB zelf</a:t>
            </a:r>
          </a:p>
          <a:p>
            <a:pPr lvl="1"/>
            <a:endParaRPr lang="nl-BE" dirty="0"/>
          </a:p>
          <a:p>
            <a:pPr lvl="2"/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6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86917344-E685-4AC6-BEA9-009AC32F22F9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5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>
            <a:normAutofit/>
          </a:bodyPr>
          <a:lstStyle/>
          <a:p>
            <a:r>
              <a:rPr lang="nl-BE" dirty="0"/>
              <a:t>1.4. e-Platform</a:t>
            </a:r>
          </a:p>
          <a:p>
            <a:pPr lvl="1"/>
            <a:r>
              <a:rPr lang="nl-BE" dirty="0"/>
              <a:t>Gegevens m.b.t. potentiële </a:t>
            </a:r>
            <a:r>
              <a:rPr lang="nl-BE" dirty="0" err="1"/>
              <a:t>Wijk-werkers</a:t>
            </a:r>
            <a:endParaRPr lang="nl-BE" dirty="0"/>
          </a:p>
          <a:p>
            <a:pPr lvl="1"/>
            <a:r>
              <a:rPr lang="nl-BE" dirty="0"/>
              <a:t>Data omtrent de werkplekken</a:t>
            </a:r>
          </a:p>
          <a:p>
            <a:pPr lvl="1"/>
            <a:r>
              <a:rPr lang="nl-BE" dirty="0"/>
              <a:t>Operationele opvolging van </a:t>
            </a:r>
            <a:r>
              <a:rPr lang="nl-BE" dirty="0" err="1"/>
              <a:t>Wijk-werker</a:t>
            </a:r>
            <a:r>
              <a:rPr lang="nl-BE" dirty="0"/>
              <a:t>/gebruiker: </a:t>
            </a:r>
          </a:p>
          <a:p>
            <a:pPr lvl="2"/>
            <a:r>
              <a:rPr lang="nl-BE" dirty="0"/>
              <a:t>Prestaties </a:t>
            </a:r>
            <a:r>
              <a:rPr lang="nl-BE" dirty="0" err="1"/>
              <a:t>Wijk-werker</a:t>
            </a:r>
            <a:r>
              <a:rPr lang="nl-BE" dirty="0"/>
              <a:t>, statistieken,…</a:t>
            </a:r>
          </a:p>
          <a:p>
            <a:pPr lvl="2"/>
            <a:r>
              <a:rPr lang="nl-BE" dirty="0"/>
              <a:t>Data </a:t>
            </a:r>
            <a:r>
              <a:rPr lang="nl-BE" dirty="0" err="1"/>
              <a:t>on-line</a:t>
            </a:r>
            <a:r>
              <a:rPr lang="nl-BE" dirty="0"/>
              <a:t> beschikbaar voor organisator en VDAB (minder rapporteren)</a:t>
            </a:r>
          </a:p>
          <a:p>
            <a:pPr marL="914400" lvl="2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7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B05EBA16-2AF6-4A16-99E9-36F6185110B3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5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/>
          <a:lstStyle/>
          <a:p>
            <a:r>
              <a:rPr lang="nl-BE" dirty="0"/>
              <a:t> 1.5. Activiteiten</a:t>
            </a:r>
          </a:p>
          <a:p>
            <a:pPr lvl="1"/>
            <a:r>
              <a:rPr lang="nl-BE" sz="2200" dirty="0"/>
              <a:t>Activiteitenlijst in bespreking met sectoren</a:t>
            </a:r>
          </a:p>
          <a:p>
            <a:pPr lvl="1"/>
            <a:r>
              <a:rPr lang="nl-BE" sz="2200" dirty="0"/>
              <a:t>Vrij analoog met PWA</a:t>
            </a:r>
          </a:p>
          <a:p>
            <a:pPr lvl="1"/>
            <a:r>
              <a:rPr lang="nl-BE" sz="2200" dirty="0"/>
              <a:t>Lokale vrijheidsgraden, maar geen verdringing reguliere jobs </a:t>
            </a:r>
          </a:p>
          <a:p>
            <a:pPr lvl="1"/>
            <a:r>
              <a:rPr lang="nl-BE" sz="2200" dirty="0"/>
              <a:t>Maximum 60 uren per maand</a:t>
            </a:r>
            <a:r>
              <a:rPr lang="nl-BE" sz="2000" dirty="0"/>
              <a:t>: Sectoraal onder bespreking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8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C5B30741-D8CC-484E-8DE9-6CBA6E20F091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13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Toelichting van het toekomstig wettelijk kader WW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697924" cy="5022864"/>
          </a:xfrm>
        </p:spPr>
        <p:txBody>
          <a:bodyPr/>
          <a:lstStyle/>
          <a:p>
            <a:r>
              <a:rPr lang="nl-BE" dirty="0"/>
              <a:t>1.6. Wijk-werk cheque</a:t>
            </a:r>
          </a:p>
          <a:p>
            <a:pPr lvl="1"/>
            <a:r>
              <a:rPr lang="nl-BE" dirty="0" smtClean="0"/>
              <a:t>Cf. </a:t>
            </a:r>
            <a:r>
              <a:rPr lang="nl-BE" dirty="0"/>
              <a:t>PWA-cheque (vork):</a:t>
            </a:r>
          </a:p>
          <a:p>
            <a:pPr lvl="2"/>
            <a:r>
              <a:rPr lang="nl-BE" dirty="0"/>
              <a:t>Gebruikers: 	5,95 euro tot 7,45 euro (onder discussie)</a:t>
            </a:r>
          </a:p>
          <a:p>
            <a:pPr lvl="2"/>
            <a:r>
              <a:rPr lang="nl-BE" dirty="0" err="1"/>
              <a:t>Wijk-werker</a:t>
            </a:r>
            <a:r>
              <a:rPr lang="nl-BE" dirty="0"/>
              <a:t>: 	4,10 euro</a:t>
            </a:r>
          </a:p>
          <a:p>
            <a:pPr lvl="2"/>
            <a:r>
              <a:rPr lang="nl-BE" dirty="0"/>
              <a:t>VDAB:	0,70 euro (inschatting)</a:t>
            </a:r>
          </a:p>
          <a:p>
            <a:pPr lvl="1"/>
            <a:r>
              <a:rPr lang="nl-BE" dirty="0"/>
              <a:t>Papieren + elektronische cheques (organisaties)</a:t>
            </a:r>
          </a:p>
          <a:p>
            <a:pPr lvl="2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9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D5B4F7A-7CD4-42E5-9DAC-FDE06FE12C05}" type="datetime1">
              <a:rPr lang="nl-NL" smtClean="0"/>
              <a:t>12-6-2017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48729"/>
      </p:ext>
    </p:extLst>
  </p:cSld>
  <p:clrMapOvr>
    <a:masterClrMapping/>
  </p:clrMapOvr>
</p:sld>
</file>

<file path=ppt/theme/theme1.xml><?xml version="1.0" encoding="utf-8"?>
<a:theme xmlns:a="http://schemas.openxmlformats.org/drawingml/2006/main" name="VVSG_Presentatie_v2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P SELAB 28 april 2017" id="{62F7C6BB-ED4D-415F-9207-92E1916DEAF5}" vid="{42961E67-B071-4DBD-A800-5538D3EBCF8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no"?>
<Relationships xmlns="http://schemas.openxmlformats.org/package/2006/relationships">
<Relationship Id="rId1" Target="itemProps1.xml" Type="http://schemas.openxmlformats.org/officeDocument/2006/relationships/customXmlProps"/>
</Relationships>

</file>

<file path=customXml/_rels/item2.xml.rels><?xml version="1.0" encoding="UTF-8" standalone="no"?>
<Relationships xmlns="http://schemas.openxmlformats.org/package/2006/relationships">
<Relationship Id="rId1" Target="itemProps2.xml" Type="http://schemas.openxmlformats.org/officeDocument/2006/relationships/customXmlProps"/>
</Relationships>

</file>

<file path=customXml/_rels/item3.xml.rels><?xml version="1.0" encoding="UTF-8" standalone="no"?>
<Relationships xmlns="http://schemas.openxmlformats.org/package/2006/relationships">
<Relationship Id="rId1" Target="itemProps3.xml" Type="http://schemas.openxmlformats.org/officeDocument/2006/relationships/customXmlProps"/>
</Relationships>

</file>

<file path=customXml/_rels/item4.xml.rels><?xml version="1.0" encoding="UTF-8" standalone="no"?>
<Relationships xmlns="http://schemas.openxmlformats.org/package/2006/relationships">
<Relationship Id="rId1" Target="itemProps4.xml" Type="http://schemas.openxmlformats.org/officeDocument/2006/relationships/customXmlProps"/>
</Relationships>
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9169c7df-b82e-40b0-ad97-8b693be98d4c">VVSG-67-44</_dlc_DocId>
    <_dlc_DocIdUrl xmlns="9169c7df-b82e-40b0-ad97-8b693be98d4c">
      <Url>https://intranet.vvsg.be/servicedesk/_layouts/15/DocIdRedir.aspx?ID=VVSG-67-44</Url>
      <Description>VVSG-67-44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E10A4FD2F114093F81C8D79015B39" ma:contentTypeVersion="2" ma:contentTypeDescription="Een nieuw document maken." ma:contentTypeScope="" ma:versionID="beef62bcd9ecd74b1e74cb6bd92799ec">
  <xsd:schema xmlns:xsd="http://www.w3.org/2001/XMLSchema" xmlns:xs="http://www.w3.org/2001/XMLSchema" xmlns:p="http://schemas.microsoft.com/office/2006/metadata/properties" xmlns:ns2="9169c7df-b82e-40b0-ad97-8b693be98d4c" targetNamespace="http://schemas.microsoft.com/office/2006/metadata/properties" ma:root="true" ma:fieldsID="a9c46acd45df6faa0b8e09124dcf86fa" ns2:_="">
    <xsd:import namespace="9169c7df-b82e-40b0-ad97-8b693be98d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9c7df-b82e-40b0-ad97-8b693be98d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FFD87-2E32-4E55-A32F-43F2638972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46BF3E5-A92B-4288-97D4-CFB5285CB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FC8C6-5331-4B32-B84B-A3F03E2C651D}">
  <ds:schemaRefs>
    <ds:schemaRef ds:uri="http://www.w3.org/XML/1998/namespace"/>
    <ds:schemaRef ds:uri="9169c7df-b82e-40b0-ad97-8b693be98d4c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1ABF15DE-45D0-4612-95FD-2CC6E95CC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9c7df-b82e-40b0-ad97-8b693be98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1800</Words>
  <Application/>
  <PresentationFormat>Diavoorstelling (4:3)</PresentationFormat>
  <Paragraphs>730</Paragraphs>
  <Slides>23</Slides>
  <Notes>0</Notes>
  <HiddenSlides>0</HiddenSlides>
  <MMClips>0</MMClips>
  <ScaleCrop>false</ScaleCrop>
  <HeadingPairs>
    <vt:vector baseType="variant" size="4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baseType="lpstr" size="24">
      <vt:lpstr>VVSG_Presentatie_v2</vt:lpstr>
      <vt:lpstr>      ‘Van PWA naar wijk-werken’   Vlaams Platform PWA-PWA/DCO VVSG  Juni 2017  </vt:lpstr>
      <vt:lpstr>Stand van zaken wijk-werken juni 2017</vt:lpstr>
      <vt:lpstr>Stand van zaken wijk-werken juni 2017</vt:lpstr>
      <vt:lpstr>1. Toelichting van het toekomstig wettelijk kader WW</vt:lpstr>
      <vt:lpstr>1. Toelichting van het toekomstig wettelijk kader WW</vt:lpstr>
      <vt:lpstr>1. Toelichting van het toekomstig wettelijk kader WW</vt:lpstr>
      <vt:lpstr>1. Toelichting van het toekomstig wettelijk kader WW</vt:lpstr>
      <vt:lpstr>1. Toelichting van het toekomstig wettelijk kader WW</vt:lpstr>
      <vt:lpstr>1. Toelichting van het toekomstig wettelijk kader WW</vt:lpstr>
      <vt:lpstr>2. Financieringsmodel voor organisator</vt:lpstr>
      <vt:lpstr>2. Financieringsmodel voor organisator</vt:lpstr>
      <vt:lpstr>Verkochte PWA-cheques 2016 ‘Interwaas’ en ‘Scheldeland’</vt:lpstr>
      <vt:lpstr>2. Financieringsmodel voor organisator</vt:lpstr>
      <vt:lpstr>1. Financieringsmodel voor organisator</vt:lpstr>
      <vt:lpstr>2. Financieringsmodel voor organisator</vt:lpstr>
      <vt:lpstr>2. Financieringsmodel voor organisator</vt:lpstr>
      <vt:lpstr>2. Financieringsmodel voor organisator</vt:lpstr>
      <vt:lpstr>2. De organisator (Set-up van het Wijk-werken)</vt:lpstr>
      <vt:lpstr>3. Wat met de huidige PWA-vzw’s? </vt:lpstr>
      <vt:lpstr>3. Wat met de huidige PWA-vzw’s? </vt:lpstr>
      <vt:lpstr>4. Conclusie </vt:lpstr>
      <vt:lpstr>5. Contactgegevens </vt:lpstr>
      <vt:lpstr>PowerPoint-presentatie</vt:lpstr>
    </vt:vector>
  </TitlesOfParts>
  <Company/>
  <LinksUpToDate>false</LinksUpToDate>
  <SharedDoc>false</SharedDoc>
  <HyperlinksChanged>false</HyperlinksChanged>
  <AppVersion>14.0000</AppVersion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